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3" r:id="rId1"/>
  </p:sldMasterIdLst>
  <p:sldIdLst>
    <p:sldId id="256" r:id="rId2"/>
    <p:sldId id="258" r:id="rId3"/>
    <p:sldId id="262" r:id="rId4"/>
    <p:sldId id="263" r:id="rId5"/>
    <p:sldId id="260" r:id="rId6"/>
    <p:sldId id="281" r:id="rId7"/>
    <p:sldId id="282" r:id="rId8"/>
    <p:sldId id="265" r:id="rId9"/>
    <p:sldId id="283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D834A71-FA13-BF2D-E2F5-ACDBC3B4BF3B}" name="Aaksshay Kumandan" initials="AK" userId="5e3bb2722fceb2a8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7FC4A2-1EF3-4626-8207-CC4457656982}" v="149" dt="2023-01-29T03:41:14.950"/>
    <p1510:client id="{118492FA-039A-4C14-A524-D4474C9DE4CE}" v="7" dt="2023-01-29T12:29:15.628"/>
    <p1510:client id="{217A0776-F230-45F5-A6FD-402A0B382CF2}" v="1633" dt="2023-01-31T02:23:12.600"/>
    <p1510:client id="{23EC0298-4D06-4188-834B-BFF4E9924F53}" v="1" dt="2023-01-29T11:51:20.670"/>
    <p1510:client id="{27B2EC3C-8972-4B09-8849-793343C27EFD}" v="1194" dt="2023-01-30T16:47:30.122"/>
    <p1510:client id="{2FA6EB10-29DA-479E-98C0-F97063726DFA}" v="1239" dt="2023-01-29T11:39:43.210"/>
    <p1510:client id="{2FEFF392-FA9F-467E-934F-A79044848C82}" v="449" dt="2023-01-30T14:05:29.361"/>
    <p1510:client id="{3C682618-001F-4033-AFBD-CA158F65872A}" v="656" dt="2023-01-29T04:48:06.394"/>
    <p1510:client id="{4C3363BB-5F73-484E-9C95-290503B0117A}" v="180" dt="2023-01-29T03:30:15.777"/>
    <p1510:client id="{5328EED2-31F2-4447-AF9A-2E6EBB2F0C49}" v="1585" dt="2023-01-29T10:24:15.357"/>
    <p1510:client id="{5636D6D5-1C2D-4A2D-8EC4-38A7C431CE23}" v="797" dt="2023-01-30T13:38:38.441"/>
    <p1510:client id="{61E9B0D2-862C-4EF9-BBF3-786B34873BDE}" v="1740" dt="2023-01-28T15:22:21.439"/>
    <p1510:client id="{6C386180-0D97-4042-A296-1439877ABAA0}" v="771" dt="2023-01-29T03:17:55.063"/>
    <p1510:client id="{D79E44AD-5434-4B33-B3A7-098A54B067DA}" v="7" dt="2023-01-30T05:43:02.298"/>
    <p1510:client id="{E2FF6293-355D-472A-B8FB-C6326881B50A}" v="1" dt="2023-01-29T12:03:56.2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12.xml" Id="rId13" /><Relationship Type="http://schemas.openxmlformats.org/officeDocument/2006/relationships/slide" Target="slides/slide17.xml" Id="rId18" /><Relationship Type="http://schemas.openxmlformats.org/officeDocument/2006/relationships/viewProps" Target="viewProps.xml" Id="rId26" /><Relationship Type="http://schemas.openxmlformats.org/officeDocument/2006/relationships/slide" Target="slides/slide2.xml" Id="rId3" /><Relationship Type="http://schemas.openxmlformats.org/officeDocument/2006/relationships/slide" Target="slides/slide20.xml" Id="rId21" /><Relationship Type="http://schemas.openxmlformats.org/officeDocument/2006/relationships/slide" Target="slides/slide6.xml" Id="rId7" /><Relationship Type="http://schemas.openxmlformats.org/officeDocument/2006/relationships/slide" Target="slides/slide11.xml" Id="rId12" /><Relationship Type="http://schemas.openxmlformats.org/officeDocument/2006/relationships/slide" Target="slides/slide16.xml" Id="rId17" /><Relationship Type="http://schemas.openxmlformats.org/officeDocument/2006/relationships/presProps" Target="presProps.xml" Id="rId25" /><Relationship Type="http://schemas.openxmlformats.org/officeDocument/2006/relationships/slide" Target="slides/slide1.xml" Id="rId2" /><Relationship Type="http://schemas.openxmlformats.org/officeDocument/2006/relationships/slide" Target="slides/slide15.xml" Id="rId16" /><Relationship Type="http://schemas.openxmlformats.org/officeDocument/2006/relationships/slide" Target="slides/slide19.xml" Id="rId20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10.xml" Id="rId11" /><Relationship Type="http://schemas.openxmlformats.org/officeDocument/2006/relationships/slide" Target="slides/slide23.xml" Id="rId24" /><Relationship Type="http://schemas.openxmlformats.org/officeDocument/2006/relationships/slide" Target="slides/slide4.xml" Id="rId5" /><Relationship Type="http://schemas.openxmlformats.org/officeDocument/2006/relationships/slide" Target="slides/slide14.xml" Id="rId15" /><Relationship Type="http://schemas.openxmlformats.org/officeDocument/2006/relationships/slide" Target="slides/slide22.xml" Id="rId23" /><Relationship Type="http://schemas.openxmlformats.org/officeDocument/2006/relationships/tableStyles" Target="tableStyles.xml" Id="rId28" /><Relationship Type="http://schemas.openxmlformats.org/officeDocument/2006/relationships/slide" Target="slides/slide9.xml" Id="rId10" /><Relationship Type="http://schemas.openxmlformats.org/officeDocument/2006/relationships/slide" Target="slides/slide18.xml" Id="rId19" /><Relationship Type="http://schemas.microsoft.com/office/2018/10/relationships/authors" Target="authors.xml" Id="rId31" /><Relationship Type="http://schemas.openxmlformats.org/officeDocument/2006/relationships/slide" Target="slides/slide3.xml" Id="rId4" /><Relationship Type="http://schemas.openxmlformats.org/officeDocument/2006/relationships/slide" Target="slides/slide8.xml" Id="rId9" /><Relationship Type="http://schemas.openxmlformats.org/officeDocument/2006/relationships/slide" Target="slides/slide13.xml" Id="rId14" /><Relationship Type="http://schemas.openxmlformats.org/officeDocument/2006/relationships/slide" Target="slides/slide21.xml" Id="rId22" /><Relationship Type="http://schemas.openxmlformats.org/officeDocument/2006/relationships/theme" Target="theme/theme1.xml" Id="rId27" /><Relationship Type="http://schemas.microsoft.com/office/2015/10/relationships/revisionInfo" Target="revisionInfo.xml" Id="rId30" 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266895-1D3A-4EDF-BCC3-3F6EB2D0CD9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86B608B-F4BC-4EDC-B217-59024618FEB3}">
      <dgm:prSet/>
      <dgm:spPr/>
      <dgm:t>
        <a:bodyPr/>
        <a:lstStyle/>
        <a:p>
          <a:r>
            <a:rPr lang="en-US" b="1" i="1"/>
            <a:t>Nanotechnology is the understand &amp; control of matter at dimensions of roughly 1 to 100 nanometers, where unique phenomena enable novel applications.</a:t>
          </a:r>
          <a:endParaRPr lang="en-US"/>
        </a:p>
      </dgm:t>
    </dgm:pt>
    <dgm:pt modelId="{BADABFE5-50D0-4CCE-8952-B91F03964688}" type="parTrans" cxnId="{9FCDDF3E-15F6-405A-B44D-C4656AA91BE6}">
      <dgm:prSet/>
      <dgm:spPr/>
      <dgm:t>
        <a:bodyPr/>
        <a:lstStyle/>
        <a:p>
          <a:endParaRPr lang="en-US"/>
        </a:p>
      </dgm:t>
    </dgm:pt>
    <dgm:pt modelId="{E88B1904-B2DE-4430-B66B-4733FAD2C389}" type="sibTrans" cxnId="{9FCDDF3E-15F6-405A-B44D-C4656AA91BE6}">
      <dgm:prSet/>
      <dgm:spPr/>
      <dgm:t>
        <a:bodyPr/>
        <a:lstStyle/>
        <a:p>
          <a:endParaRPr lang="en-US"/>
        </a:p>
      </dgm:t>
    </dgm:pt>
    <dgm:pt modelId="{A1E913C6-79D4-4300-938C-E491CA2F99F5}">
      <dgm:prSet/>
      <dgm:spPr/>
      <dgm:t>
        <a:bodyPr/>
        <a:lstStyle/>
        <a:p>
          <a:r>
            <a:rPr lang="en-US" b="1" i="1"/>
            <a:t>Encompassing nanoscale science ,engineering &amp; technology ,nanotechnology involves imaging, measuring ,modeling &amp; manipulating  matter at this length scale.</a:t>
          </a:r>
          <a:endParaRPr lang="en-US"/>
        </a:p>
      </dgm:t>
    </dgm:pt>
    <dgm:pt modelId="{505A27F8-29FE-4CD2-A72A-A35309B6E6E9}" type="parTrans" cxnId="{821E67C3-B1BF-4C03-9F48-16DCB1C5E748}">
      <dgm:prSet/>
      <dgm:spPr/>
      <dgm:t>
        <a:bodyPr/>
        <a:lstStyle/>
        <a:p>
          <a:endParaRPr lang="en-US"/>
        </a:p>
      </dgm:t>
    </dgm:pt>
    <dgm:pt modelId="{D4AE3D5A-8748-4924-95E7-E21020692200}" type="sibTrans" cxnId="{821E67C3-B1BF-4C03-9F48-16DCB1C5E748}">
      <dgm:prSet/>
      <dgm:spPr/>
      <dgm:t>
        <a:bodyPr/>
        <a:lstStyle/>
        <a:p>
          <a:endParaRPr lang="en-US"/>
        </a:p>
      </dgm:t>
    </dgm:pt>
    <dgm:pt modelId="{C4C48498-F2BE-4BD1-89E6-BD4BED15A1DC}" type="pres">
      <dgm:prSet presAssocID="{6E266895-1D3A-4EDF-BCC3-3F6EB2D0CD9A}" presName="linear" presStyleCnt="0">
        <dgm:presLayoutVars>
          <dgm:animLvl val="lvl"/>
          <dgm:resizeHandles val="exact"/>
        </dgm:presLayoutVars>
      </dgm:prSet>
      <dgm:spPr/>
    </dgm:pt>
    <dgm:pt modelId="{4F2D4A2A-35C1-4CD3-807F-A5983BEF6923}" type="pres">
      <dgm:prSet presAssocID="{F86B608B-F4BC-4EDC-B217-59024618FEB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2466B48-C6FE-4AE5-AD66-046ABC190007}" type="pres">
      <dgm:prSet presAssocID="{E88B1904-B2DE-4430-B66B-4733FAD2C389}" presName="spacer" presStyleCnt="0"/>
      <dgm:spPr/>
    </dgm:pt>
    <dgm:pt modelId="{B2C78784-5510-43E2-BD67-E2051DC488A2}" type="pres">
      <dgm:prSet presAssocID="{A1E913C6-79D4-4300-938C-E491CA2F99F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FCDDF3E-15F6-405A-B44D-C4656AA91BE6}" srcId="{6E266895-1D3A-4EDF-BCC3-3F6EB2D0CD9A}" destId="{F86B608B-F4BC-4EDC-B217-59024618FEB3}" srcOrd="0" destOrd="0" parTransId="{BADABFE5-50D0-4CCE-8952-B91F03964688}" sibTransId="{E88B1904-B2DE-4430-B66B-4733FAD2C389}"/>
    <dgm:cxn modelId="{C89FEB40-7C54-40A8-817C-B7AC66A412F8}" type="presOf" srcId="{A1E913C6-79D4-4300-938C-E491CA2F99F5}" destId="{B2C78784-5510-43E2-BD67-E2051DC488A2}" srcOrd="0" destOrd="0" presId="urn:microsoft.com/office/officeart/2005/8/layout/vList2"/>
    <dgm:cxn modelId="{1F6A477A-6FD1-49E9-8C9F-0DC7F1A2DBAC}" type="presOf" srcId="{F86B608B-F4BC-4EDC-B217-59024618FEB3}" destId="{4F2D4A2A-35C1-4CD3-807F-A5983BEF6923}" srcOrd="0" destOrd="0" presId="urn:microsoft.com/office/officeart/2005/8/layout/vList2"/>
    <dgm:cxn modelId="{821E67C3-B1BF-4C03-9F48-16DCB1C5E748}" srcId="{6E266895-1D3A-4EDF-BCC3-3F6EB2D0CD9A}" destId="{A1E913C6-79D4-4300-938C-E491CA2F99F5}" srcOrd="1" destOrd="0" parTransId="{505A27F8-29FE-4CD2-A72A-A35309B6E6E9}" sibTransId="{D4AE3D5A-8748-4924-95E7-E21020692200}"/>
    <dgm:cxn modelId="{686508DE-9FC4-4985-9B9A-10CE7649FD49}" type="presOf" srcId="{6E266895-1D3A-4EDF-BCC3-3F6EB2D0CD9A}" destId="{C4C48498-F2BE-4BD1-89E6-BD4BED15A1DC}" srcOrd="0" destOrd="0" presId="urn:microsoft.com/office/officeart/2005/8/layout/vList2"/>
    <dgm:cxn modelId="{E67CF140-65B6-4E4D-824F-4DAA0883FCE9}" type="presParOf" srcId="{C4C48498-F2BE-4BD1-89E6-BD4BED15A1DC}" destId="{4F2D4A2A-35C1-4CD3-807F-A5983BEF6923}" srcOrd="0" destOrd="0" presId="urn:microsoft.com/office/officeart/2005/8/layout/vList2"/>
    <dgm:cxn modelId="{8880CF47-1471-4ED3-A5F0-0AADF96150DF}" type="presParOf" srcId="{C4C48498-F2BE-4BD1-89E6-BD4BED15A1DC}" destId="{82466B48-C6FE-4AE5-AD66-046ABC190007}" srcOrd="1" destOrd="0" presId="urn:microsoft.com/office/officeart/2005/8/layout/vList2"/>
    <dgm:cxn modelId="{CC7420C6-0333-4F0A-B8F7-195F6EC11E3A}" type="presParOf" srcId="{C4C48498-F2BE-4BD1-89E6-BD4BED15A1DC}" destId="{B2C78784-5510-43E2-BD67-E2051DC488A2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4C6504E-D781-492F-A6D3-C89C1AC0A4F4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6E6EFF-52B2-4164-8D30-8A8F6D9D982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1"/>
            <a:t>The silicon  transistors in your computer may be replaced by transistors based on carbon nanotubes.</a:t>
          </a:r>
          <a:endParaRPr lang="en-US"/>
        </a:p>
      </dgm:t>
    </dgm:pt>
    <dgm:pt modelId="{7635FE40-4B55-4547-AA42-4CA48FCE4F45}" type="parTrans" cxnId="{8F4DA2FB-B92F-4888-9B25-2E208388D860}">
      <dgm:prSet/>
      <dgm:spPr/>
      <dgm:t>
        <a:bodyPr/>
        <a:lstStyle/>
        <a:p>
          <a:endParaRPr lang="en-US"/>
        </a:p>
      </dgm:t>
    </dgm:pt>
    <dgm:pt modelId="{C0FD031B-88E0-4881-9E3D-661CF8A49555}" type="sibTrans" cxnId="{8F4DA2FB-B92F-4888-9B25-2E208388D860}">
      <dgm:prSet/>
      <dgm:spPr/>
      <dgm:t>
        <a:bodyPr/>
        <a:lstStyle/>
        <a:p>
          <a:endParaRPr lang="en-US"/>
        </a:p>
      </dgm:t>
    </dgm:pt>
    <dgm:pt modelId="{1B92CB10-EF04-4792-82B4-FEA3535D29C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1"/>
            <a:t>Nanorods is a upcoming technology in the display techniques due to less consumption of electricity &amp; less  heat emission.</a:t>
          </a:r>
          <a:endParaRPr lang="en-US"/>
        </a:p>
      </dgm:t>
    </dgm:pt>
    <dgm:pt modelId="{6EE6EAC0-A735-486B-8A05-39D892047D6B}" type="parTrans" cxnId="{C869BF0E-D912-4519-96BE-01596AAF6563}">
      <dgm:prSet/>
      <dgm:spPr/>
      <dgm:t>
        <a:bodyPr/>
        <a:lstStyle/>
        <a:p>
          <a:endParaRPr lang="en-US"/>
        </a:p>
      </dgm:t>
    </dgm:pt>
    <dgm:pt modelId="{52FACA89-328C-4456-914F-9206D9AE0B68}" type="sibTrans" cxnId="{C869BF0E-D912-4519-96BE-01596AAF6563}">
      <dgm:prSet/>
      <dgm:spPr/>
      <dgm:t>
        <a:bodyPr/>
        <a:lstStyle/>
        <a:p>
          <a:endParaRPr lang="en-US"/>
        </a:p>
      </dgm:t>
    </dgm:pt>
    <dgm:pt modelId="{36227EC7-D1E5-4DD6-A134-8F20D91E443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1"/>
            <a:t>Size of the microprocessor are reduced to greater extend.</a:t>
          </a:r>
          <a:endParaRPr lang="en-US"/>
        </a:p>
      </dgm:t>
    </dgm:pt>
    <dgm:pt modelId="{37EDBF87-00ED-4610-91E8-92D421493487}" type="parTrans" cxnId="{F04C9888-D7C0-4C18-8A94-567838AF7C88}">
      <dgm:prSet/>
      <dgm:spPr/>
      <dgm:t>
        <a:bodyPr/>
        <a:lstStyle/>
        <a:p>
          <a:endParaRPr lang="en-US"/>
        </a:p>
      </dgm:t>
    </dgm:pt>
    <dgm:pt modelId="{DF0AD3B1-BAD0-4CD3-A2EF-7A14EF50B7F2}" type="sibTrans" cxnId="{F04C9888-D7C0-4C18-8A94-567838AF7C88}">
      <dgm:prSet/>
      <dgm:spPr/>
      <dgm:t>
        <a:bodyPr/>
        <a:lstStyle/>
        <a:p>
          <a:endParaRPr lang="en-US"/>
        </a:p>
      </dgm:t>
    </dgm:pt>
    <dgm:pt modelId="{DCA63BC6-B544-416C-97E5-34C670ED017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1"/>
            <a:t>By reducing the diameter of the nanowires, researchers believe memristor memory chips can achieve higher memory density than flash memory chips.</a:t>
          </a:r>
          <a:endParaRPr lang="en-US"/>
        </a:p>
      </dgm:t>
    </dgm:pt>
    <dgm:pt modelId="{36B9AB6A-B8FF-4689-A62E-E9B775EF2A1B}" type="parTrans" cxnId="{A9E7DF7B-A8B8-40B2-9174-EBECA8C21367}">
      <dgm:prSet/>
      <dgm:spPr/>
      <dgm:t>
        <a:bodyPr/>
        <a:lstStyle/>
        <a:p>
          <a:endParaRPr lang="en-US"/>
        </a:p>
      </dgm:t>
    </dgm:pt>
    <dgm:pt modelId="{1C625BFA-2BF1-4426-92B2-507587EDD81D}" type="sibTrans" cxnId="{A9E7DF7B-A8B8-40B2-9174-EBECA8C21367}">
      <dgm:prSet/>
      <dgm:spPr/>
      <dgm:t>
        <a:bodyPr/>
        <a:lstStyle/>
        <a:p>
          <a:endParaRPr lang="en-US"/>
        </a:p>
      </dgm:t>
    </dgm:pt>
    <dgm:pt modelId="{C264077E-6C3D-4C20-BCFE-ABD75D46B14A}" type="pres">
      <dgm:prSet presAssocID="{04C6504E-D781-492F-A6D3-C89C1AC0A4F4}" presName="root" presStyleCnt="0">
        <dgm:presLayoutVars>
          <dgm:dir/>
          <dgm:resizeHandles val="exact"/>
        </dgm:presLayoutVars>
      </dgm:prSet>
      <dgm:spPr/>
    </dgm:pt>
    <dgm:pt modelId="{25F20B65-546D-4D86-AFB4-A0AACB3EE212}" type="pres">
      <dgm:prSet presAssocID="{326E6EFF-52B2-4164-8D30-8A8F6D9D982A}" presName="compNode" presStyleCnt="0"/>
      <dgm:spPr/>
    </dgm:pt>
    <dgm:pt modelId="{ADA0CA3C-7017-4630-910E-E422B9A14D3C}" type="pres">
      <dgm:prSet presAssocID="{326E6EFF-52B2-4164-8D30-8A8F6D9D982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DDAC0C6F-79D2-4616-A424-743D96FF9DB8}" type="pres">
      <dgm:prSet presAssocID="{326E6EFF-52B2-4164-8D30-8A8F6D9D982A}" presName="spaceRect" presStyleCnt="0"/>
      <dgm:spPr/>
    </dgm:pt>
    <dgm:pt modelId="{62C130CE-09A7-4E2B-AEDF-414AC9EEF2A1}" type="pres">
      <dgm:prSet presAssocID="{326E6EFF-52B2-4164-8D30-8A8F6D9D982A}" presName="textRect" presStyleLbl="revTx" presStyleIdx="0" presStyleCnt="4">
        <dgm:presLayoutVars>
          <dgm:chMax val="1"/>
          <dgm:chPref val="1"/>
        </dgm:presLayoutVars>
      </dgm:prSet>
      <dgm:spPr/>
    </dgm:pt>
    <dgm:pt modelId="{512D751A-5E99-435C-9E6A-AFEFF8FD3C37}" type="pres">
      <dgm:prSet presAssocID="{C0FD031B-88E0-4881-9E3D-661CF8A49555}" presName="sibTrans" presStyleCnt="0"/>
      <dgm:spPr/>
    </dgm:pt>
    <dgm:pt modelId="{ECF1C89B-DA7A-414B-9746-E6658C4AA03C}" type="pres">
      <dgm:prSet presAssocID="{1B92CB10-EF04-4792-82B4-FEA3535D29CB}" presName="compNode" presStyleCnt="0"/>
      <dgm:spPr/>
    </dgm:pt>
    <dgm:pt modelId="{76547CBB-AE06-4A83-BFE5-E6BE92861412}" type="pres">
      <dgm:prSet presAssocID="{1B92CB10-EF04-4792-82B4-FEA3535D29C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ower"/>
        </a:ext>
      </dgm:extLst>
    </dgm:pt>
    <dgm:pt modelId="{311804EF-60A2-434A-BF1C-2900DF4C0AF8}" type="pres">
      <dgm:prSet presAssocID="{1B92CB10-EF04-4792-82B4-FEA3535D29CB}" presName="spaceRect" presStyleCnt="0"/>
      <dgm:spPr/>
    </dgm:pt>
    <dgm:pt modelId="{BE1AEA01-FD3B-48F7-A889-0C3B6C09C780}" type="pres">
      <dgm:prSet presAssocID="{1B92CB10-EF04-4792-82B4-FEA3535D29CB}" presName="textRect" presStyleLbl="revTx" presStyleIdx="1" presStyleCnt="4">
        <dgm:presLayoutVars>
          <dgm:chMax val="1"/>
          <dgm:chPref val="1"/>
        </dgm:presLayoutVars>
      </dgm:prSet>
      <dgm:spPr/>
    </dgm:pt>
    <dgm:pt modelId="{18D58037-74C7-4E52-9DDD-274458CEDC80}" type="pres">
      <dgm:prSet presAssocID="{52FACA89-328C-4456-914F-9206D9AE0B68}" presName="sibTrans" presStyleCnt="0"/>
      <dgm:spPr/>
    </dgm:pt>
    <dgm:pt modelId="{8AEDA541-D22A-4609-AAA2-D022CB128599}" type="pres">
      <dgm:prSet presAssocID="{36227EC7-D1E5-4DD6-A134-8F20D91E4433}" presName="compNode" presStyleCnt="0"/>
      <dgm:spPr/>
    </dgm:pt>
    <dgm:pt modelId="{BBF7180A-CB86-4DB3-8360-3678521D65B0}" type="pres">
      <dgm:prSet presAssocID="{36227EC7-D1E5-4DD6-A134-8F20D91E443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ximize"/>
        </a:ext>
      </dgm:extLst>
    </dgm:pt>
    <dgm:pt modelId="{DDF11B75-8E13-4EDC-9B27-6E778975A361}" type="pres">
      <dgm:prSet presAssocID="{36227EC7-D1E5-4DD6-A134-8F20D91E4433}" presName="spaceRect" presStyleCnt="0"/>
      <dgm:spPr/>
    </dgm:pt>
    <dgm:pt modelId="{77409D7B-FE08-4712-9B71-4EB83925553E}" type="pres">
      <dgm:prSet presAssocID="{36227EC7-D1E5-4DD6-A134-8F20D91E4433}" presName="textRect" presStyleLbl="revTx" presStyleIdx="2" presStyleCnt="4">
        <dgm:presLayoutVars>
          <dgm:chMax val="1"/>
          <dgm:chPref val="1"/>
        </dgm:presLayoutVars>
      </dgm:prSet>
      <dgm:spPr/>
    </dgm:pt>
    <dgm:pt modelId="{D8617D6C-92FF-42FB-A658-CCE4289C6079}" type="pres">
      <dgm:prSet presAssocID="{DF0AD3B1-BAD0-4CD3-A2EF-7A14EF50B7F2}" presName="sibTrans" presStyleCnt="0"/>
      <dgm:spPr/>
    </dgm:pt>
    <dgm:pt modelId="{8ACD0365-00E6-4F13-9831-E4CFDBFAA8BD}" type="pres">
      <dgm:prSet presAssocID="{DCA63BC6-B544-416C-97E5-34C670ED0171}" presName="compNode" presStyleCnt="0"/>
      <dgm:spPr/>
    </dgm:pt>
    <dgm:pt modelId="{C84DCF3B-45B7-40A7-95B7-CF236E084A60}" type="pres">
      <dgm:prSet presAssocID="{DCA63BC6-B544-416C-97E5-34C670ED017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A8B89F78-871D-4C9A-A03E-BE7FC07E86D0}" type="pres">
      <dgm:prSet presAssocID="{DCA63BC6-B544-416C-97E5-34C670ED0171}" presName="spaceRect" presStyleCnt="0"/>
      <dgm:spPr/>
    </dgm:pt>
    <dgm:pt modelId="{DF2855A8-BDC5-4F4D-B022-9989E900224D}" type="pres">
      <dgm:prSet presAssocID="{DCA63BC6-B544-416C-97E5-34C670ED0171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869BF0E-D912-4519-96BE-01596AAF6563}" srcId="{04C6504E-D781-492F-A6D3-C89C1AC0A4F4}" destId="{1B92CB10-EF04-4792-82B4-FEA3535D29CB}" srcOrd="1" destOrd="0" parTransId="{6EE6EAC0-A735-486B-8A05-39D892047D6B}" sibTransId="{52FACA89-328C-4456-914F-9206D9AE0B68}"/>
    <dgm:cxn modelId="{1CD28E1B-DA88-461B-8FC1-CAA5440384EC}" type="presOf" srcId="{DCA63BC6-B544-416C-97E5-34C670ED0171}" destId="{DF2855A8-BDC5-4F4D-B022-9989E900224D}" srcOrd="0" destOrd="0" presId="urn:microsoft.com/office/officeart/2018/2/layout/IconLabelList"/>
    <dgm:cxn modelId="{E3EC3C21-3F7D-46EF-BD00-1DE35CD2F309}" type="presOf" srcId="{326E6EFF-52B2-4164-8D30-8A8F6D9D982A}" destId="{62C130CE-09A7-4E2B-AEDF-414AC9EEF2A1}" srcOrd="0" destOrd="0" presId="urn:microsoft.com/office/officeart/2018/2/layout/IconLabelList"/>
    <dgm:cxn modelId="{0326CE54-75F6-4D42-B176-7B3ED55B5428}" type="presOf" srcId="{1B92CB10-EF04-4792-82B4-FEA3535D29CB}" destId="{BE1AEA01-FD3B-48F7-A889-0C3B6C09C780}" srcOrd="0" destOrd="0" presId="urn:microsoft.com/office/officeart/2018/2/layout/IconLabelList"/>
    <dgm:cxn modelId="{A9E7DF7B-A8B8-40B2-9174-EBECA8C21367}" srcId="{04C6504E-D781-492F-A6D3-C89C1AC0A4F4}" destId="{DCA63BC6-B544-416C-97E5-34C670ED0171}" srcOrd="3" destOrd="0" parTransId="{36B9AB6A-B8FF-4689-A62E-E9B775EF2A1B}" sibTransId="{1C625BFA-2BF1-4426-92B2-507587EDD81D}"/>
    <dgm:cxn modelId="{F04C9888-D7C0-4C18-8A94-567838AF7C88}" srcId="{04C6504E-D781-492F-A6D3-C89C1AC0A4F4}" destId="{36227EC7-D1E5-4DD6-A134-8F20D91E4433}" srcOrd="2" destOrd="0" parTransId="{37EDBF87-00ED-4610-91E8-92D421493487}" sibTransId="{DF0AD3B1-BAD0-4CD3-A2EF-7A14EF50B7F2}"/>
    <dgm:cxn modelId="{8303F793-9B79-4D51-A554-E126C55BB602}" type="presOf" srcId="{04C6504E-D781-492F-A6D3-C89C1AC0A4F4}" destId="{C264077E-6C3D-4C20-BCFE-ABD75D46B14A}" srcOrd="0" destOrd="0" presId="urn:microsoft.com/office/officeart/2018/2/layout/IconLabelList"/>
    <dgm:cxn modelId="{F9A7A3A8-3344-408C-8CE0-6B3F73891C73}" type="presOf" srcId="{36227EC7-D1E5-4DD6-A134-8F20D91E4433}" destId="{77409D7B-FE08-4712-9B71-4EB83925553E}" srcOrd="0" destOrd="0" presId="urn:microsoft.com/office/officeart/2018/2/layout/IconLabelList"/>
    <dgm:cxn modelId="{8F4DA2FB-B92F-4888-9B25-2E208388D860}" srcId="{04C6504E-D781-492F-A6D3-C89C1AC0A4F4}" destId="{326E6EFF-52B2-4164-8D30-8A8F6D9D982A}" srcOrd="0" destOrd="0" parTransId="{7635FE40-4B55-4547-AA42-4CA48FCE4F45}" sibTransId="{C0FD031B-88E0-4881-9E3D-661CF8A49555}"/>
    <dgm:cxn modelId="{7DA9E8E7-ABDC-41A1-8F7E-B2997C2C87E1}" type="presParOf" srcId="{C264077E-6C3D-4C20-BCFE-ABD75D46B14A}" destId="{25F20B65-546D-4D86-AFB4-A0AACB3EE212}" srcOrd="0" destOrd="0" presId="urn:microsoft.com/office/officeart/2018/2/layout/IconLabelList"/>
    <dgm:cxn modelId="{224C50AA-7532-4A3B-B6D1-7E7B2088FA86}" type="presParOf" srcId="{25F20B65-546D-4D86-AFB4-A0AACB3EE212}" destId="{ADA0CA3C-7017-4630-910E-E422B9A14D3C}" srcOrd="0" destOrd="0" presId="urn:microsoft.com/office/officeart/2018/2/layout/IconLabelList"/>
    <dgm:cxn modelId="{B9167336-7AFA-4BFD-99BC-DCA1968068D4}" type="presParOf" srcId="{25F20B65-546D-4D86-AFB4-A0AACB3EE212}" destId="{DDAC0C6F-79D2-4616-A424-743D96FF9DB8}" srcOrd="1" destOrd="0" presId="urn:microsoft.com/office/officeart/2018/2/layout/IconLabelList"/>
    <dgm:cxn modelId="{26193766-D703-431D-9116-2635DDB8D322}" type="presParOf" srcId="{25F20B65-546D-4D86-AFB4-A0AACB3EE212}" destId="{62C130CE-09A7-4E2B-AEDF-414AC9EEF2A1}" srcOrd="2" destOrd="0" presId="urn:microsoft.com/office/officeart/2018/2/layout/IconLabelList"/>
    <dgm:cxn modelId="{DDC44FAB-BA62-462C-B1A1-D6F75FEDF7E6}" type="presParOf" srcId="{C264077E-6C3D-4C20-BCFE-ABD75D46B14A}" destId="{512D751A-5E99-435C-9E6A-AFEFF8FD3C37}" srcOrd="1" destOrd="0" presId="urn:microsoft.com/office/officeart/2018/2/layout/IconLabelList"/>
    <dgm:cxn modelId="{A554ABEC-3B59-49BE-8A93-E3174677BECC}" type="presParOf" srcId="{C264077E-6C3D-4C20-BCFE-ABD75D46B14A}" destId="{ECF1C89B-DA7A-414B-9746-E6658C4AA03C}" srcOrd="2" destOrd="0" presId="urn:microsoft.com/office/officeart/2018/2/layout/IconLabelList"/>
    <dgm:cxn modelId="{8C5B390E-FB76-4345-8F6E-5A8B4C87D7D5}" type="presParOf" srcId="{ECF1C89B-DA7A-414B-9746-E6658C4AA03C}" destId="{76547CBB-AE06-4A83-BFE5-E6BE92861412}" srcOrd="0" destOrd="0" presId="urn:microsoft.com/office/officeart/2018/2/layout/IconLabelList"/>
    <dgm:cxn modelId="{2E63D7B1-0313-4B33-AD93-0B08DE768900}" type="presParOf" srcId="{ECF1C89B-DA7A-414B-9746-E6658C4AA03C}" destId="{311804EF-60A2-434A-BF1C-2900DF4C0AF8}" srcOrd="1" destOrd="0" presId="urn:microsoft.com/office/officeart/2018/2/layout/IconLabelList"/>
    <dgm:cxn modelId="{9187E42C-1440-4BDC-B8DE-95F6574F5B66}" type="presParOf" srcId="{ECF1C89B-DA7A-414B-9746-E6658C4AA03C}" destId="{BE1AEA01-FD3B-48F7-A889-0C3B6C09C780}" srcOrd="2" destOrd="0" presId="urn:microsoft.com/office/officeart/2018/2/layout/IconLabelList"/>
    <dgm:cxn modelId="{4C92E572-B025-412D-BB8C-51D6315226A2}" type="presParOf" srcId="{C264077E-6C3D-4C20-BCFE-ABD75D46B14A}" destId="{18D58037-74C7-4E52-9DDD-274458CEDC80}" srcOrd="3" destOrd="0" presId="urn:microsoft.com/office/officeart/2018/2/layout/IconLabelList"/>
    <dgm:cxn modelId="{C635980E-823D-4703-A22D-5BBD0A279181}" type="presParOf" srcId="{C264077E-6C3D-4C20-BCFE-ABD75D46B14A}" destId="{8AEDA541-D22A-4609-AAA2-D022CB128599}" srcOrd="4" destOrd="0" presId="urn:microsoft.com/office/officeart/2018/2/layout/IconLabelList"/>
    <dgm:cxn modelId="{3EC79563-06C8-4EE9-B404-3B1878495887}" type="presParOf" srcId="{8AEDA541-D22A-4609-AAA2-D022CB128599}" destId="{BBF7180A-CB86-4DB3-8360-3678521D65B0}" srcOrd="0" destOrd="0" presId="urn:microsoft.com/office/officeart/2018/2/layout/IconLabelList"/>
    <dgm:cxn modelId="{40A9A7AC-F14D-4469-98C3-2A11E79D5987}" type="presParOf" srcId="{8AEDA541-D22A-4609-AAA2-D022CB128599}" destId="{DDF11B75-8E13-4EDC-9B27-6E778975A361}" srcOrd="1" destOrd="0" presId="urn:microsoft.com/office/officeart/2018/2/layout/IconLabelList"/>
    <dgm:cxn modelId="{E9A120EC-23CF-4550-B1BB-9985B0ECF9E5}" type="presParOf" srcId="{8AEDA541-D22A-4609-AAA2-D022CB128599}" destId="{77409D7B-FE08-4712-9B71-4EB83925553E}" srcOrd="2" destOrd="0" presId="urn:microsoft.com/office/officeart/2018/2/layout/IconLabelList"/>
    <dgm:cxn modelId="{9EF949CB-A4A8-40D8-9B71-A6212C88804C}" type="presParOf" srcId="{C264077E-6C3D-4C20-BCFE-ABD75D46B14A}" destId="{D8617D6C-92FF-42FB-A658-CCE4289C6079}" srcOrd="5" destOrd="0" presId="urn:microsoft.com/office/officeart/2018/2/layout/IconLabelList"/>
    <dgm:cxn modelId="{DAEF526C-AF22-425D-BBDB-B6CF5523CE7B}" type="presParOf" srcId="{C264077E-6C3D-4C20-BCFE-ABD75D46B14A}" destId="{8ACD0365-00E6-4F13-9831-E4CFDBFAA8BD}" srcOrd="6" destOrd="0" presId="urn:microsoft.com/office/officeart/2018/2/layout/IconLabelList"/>
    <dgm:cxn modelId="{BB34E341-B14A-4F5A-A95E-29F050922CF5}" type="presParOf" srcId="{8ACD0365-00E6-4F13-9831-E4CFDBFAA8BD}" destId="{C84DCF3B-45B7-40A7-95B7-CF236E084A60}" srcOrd="0" destOrd="0" presId="urn:microsoft.com/office/officeart/2018/2/layout/IconLabelList"/>
    <dgm:cxn modelId="{83888219-14A9-4259-A11D-58EDEA479E41}" type="presParOf" srcId="{8ACD0365-00E6-4F13-9831-E4CFDBFAA8BD}" destId="{A8B89F78-871D-4C9A-A03E-BE7FC07E86D0}" srcOrd="1" destOrd="0" presId="urn:microsoft.com/office/officeart/2018/2/layout/IconLabelList"/>
    <dgm:cxn modelId="{52E87D62-7BC7-44BE-8C4C-95604F35E245}" type="presParOf" srcId="{8ACD0365-00E6-4F13-9831-E4CFDBFAA8BD}" destId="{DF2855A8-BDC5-4F4D-B022-9989E900224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2D4A2A-35C1-4CD3-807F-A5983BEF6923}">
      <dsp:nvSpPr>
        <dsp:cNvPr id="0" name=""/>
        <dsp:cNvSpPr/>
      </dsp:nvSpPr>
      <dsp:spPr>
        <a:xfrm>
          <a:off x="0" y="615031"/>
          <a:ext cx="6923531" cy="191360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1" kern="1200"/>
            <a:t>Nanotechnology is the understand &amp; control of matter at dimensions of roughly 1 to 100 nanometers, where unique phenomena enable novel applications.</a:t>
          </a:r>
          <a:endParaRPr lang="en-US" sz="2200" kern="1200"/>
        </a:p>
      </dsp:txBody>
      <dsp:txXfrm>
        <a:off x="93415" y="708446"/>
        <a:ext cx="6736701" cy="1726778"/>
      </dsp:txXfrm>
    </dsp:sp>
    <dsp:sp modelId="{B2C78784-5510-43E2-BD67-E2051DC488A2}">
      <dsp:nvSpPr>
        <dsp:cNvPr id="0" name=""/>
        <dsp:cNvSpPr/>
      </dsp:nvSpPr>
      <dsp:spPr>
        <a:xfrm>
          <a:off x="0" y="2592000"/>
          <a:ext cx="6923531" cy="191360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1" kern="1200"/>
            <a:t>Encompassing nanoscale science ,engineering &amp; technology ,nanotechnology involves imaging, measuring ,modeling &amp; manipulating  matter at this length scale.</a:t>
          </a:r>
          <a:endParaRPr lang="en-US" sz="2200" kern="1200"/>
        </a:p>
      </dsp:txBody>
      <dsp:txXfrm>
        <a:off x="93415" y="2685415"/>
        <a:ext cx="6736701" cy="17267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A0CA3C-7017-4630-910E-E422B9A14D3C}">
      <dsp:nvSpPr>
        <dsp:cNvPr id="0" name=""/>
        <dsp:cNvSpPr/>
      </dsp:nvSpPr>
      <dsp:spPr>
        <a:xfrm>
          <a:off x="611560" y="53022"/>
          <a:ext cx="548964" cy="5489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C130CE-09A7-4E2B-AEDF-414AC9EEF2A1}">
      <dsp:nvSpPr>
        <dsp:cNvPr id="0" name=""/>
        <dsp:cNvSpPr/>
      </dsp:nvSpPr>
      <dsp:spPr>
        <a:xfrm>
          <a:off x="276082" y="885919"/>
          <a:ext cx="1219921" cy="1059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1" kern="1200"/>
            <a:t>The silicon  transistors in your computer may be replaced by transistors based on carbon nanotubes.</a:t>
          </a:r>
          <a:endParaRPr lang="en-US" sz="1100" kern="1200"/>
        </a:p>
      </dsp:txBody>
      <dsp:txXfrm>
        <a:off x="276082" y="885919"/>
        <a:ext cx="1219921" cy="1059330"/>
      </dsp:txXfrm>
    </dsp:sp>
    <dsp:sp modelId="{76547CBB-AE06-4A83-BFE5-E6BE92861412}">
      <dsp:nvSpPr>
        <dsp:cNvPr id="0" name=""/>
        <dsp:cNvSpPr/>
      </dsp:nvSpPr>
      <dsp:spPr>
        <a:xfrm>
          <a:off x="2044969" y="53022"/>
          <a:ext cx="548964" cy="5489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1AEA01-FD3B-48F7-A889-0C3B6C09C780}">
      <dsp:nvSpPr>
        <dsp:cNvPr id="0" name=""/>
        <dsp:cNvSpPr/>
      </dsp:nvSpPr>
      <dsp:spPr>
        <a:xfrm>
          <a:off x="1709490" y="885919"/>
          <a:ext cx="1219921" cy="1059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1" kern="1200"/>
            <a:t>Nanorods is a upcoming technology in the display techniques due to less consumption of electricity &amp; less  heat emission.</a:t>
          </a:r>
          <a:endParaRPr lang="en-US" sz="1100" kern="1200"/>
        </a:p>
      </dsp:txBody>
      <dsp:txXfrm>
        <a:off x="1709490" y="885919"/>
        <a:ext cx="1219921" cy="1059330"/>
      </dsp:txXfrm>
    </dsp:sp>
    <dsp:sp modelId="{BBF7180A-CB86-4DB3-8360-3678521D65B0}">
      <dsp:nvSpPr>
        <dsp:cNvPr id="0" name=""/>
        <dsp:cNvSpPr/>
      </dsp:nvSpPr>
      <dsp:spPr>
        <a:xfrm>
          <a:off x="3478377" y="53022"/>
          <a:ext cx="548964" cy="5489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409D7B-FE08-4712-9B71-4EB83925553E}">
      <dsp:nvSpPr>
        <dsp:cNvPr id="0" name=""/>
        <dsp:cNvSpPr/>
      </dsp:nvSpPr>
      <dsp:spPr>
        <a:xfrm>
          <a:off x="3142898" y="885919"/>
          <a:ext cx="1219921" cy="1059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1" kern="1200"/>
            <a:t>Size of the microprocessor are reduced to greater extend.</a:t>
          </a:r>
          <a:endParaRPr lang="en-US" sz="1100" kern="1200"/>
        </a:p>
      </dsp:txBody>
      <dsp:txXfrm>
        <a:off x="3142898" y="885919"/>
        <a:ext cx="1219921" cy="1059330"/>
      </dsp:txXfrm>
    </dsp:sp>
    <dsp:sp modelId="{C84DCF3B-45B7-40A7-95B7-CF236E084A60}">
      <dsp:nvSpPr>
        <dsp:cNvPr id="0" name=""/>
        <dsp:cNvSpPr/>
      </dsp:nvSpPr>
      <dsp:spPr>
        <a:xfrm>
          <a:off x="2044969" y="2250230"/>
          <a:ext cx="548964" cy="54896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2855A8-BDC5-4F4D-B022-9989E900224D}">
      <dsp:nvSpPr>
        <dsp:cNvPr id="0" name=""/>
        <dsp:cNvSpPr/>
      </dsp:nvSpPr>
      <dsp:spPr>
        <a:xfrm>
          <a:off x="1709490" y="3083128"/>
          <a:ext cx="1219921" cy="1059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1" kern="1200"/>
            <a:t>By reducing the diameter of the nanowires, researchers believe memristor memory chips can achieve higher memory density than flash memory chips.</a:t>
          </a:r>
          <a:endParaRPr lang="en-US" sz="1100" kern="1200"/>
        </a:p>
      </dsp:txBody>
      <dsp:txXfrm>
        <a:off x="1709490" y="3083128"/>
        <a:ext cx="1219921" cy="10593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jpeg>
</file>

<file path=ppt/media/image33.jpeg>
</file>

<file path=ppt/media/image34.jpeg>
</file>

<file path=ppt/media/image35.jpeg>
</file>

<file path=ppt/media/image36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42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28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460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59774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4972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225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9399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8159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016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07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407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459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195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4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950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45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271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6879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  <p:sldLayoutId id="2147483900" r:id="rId17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angeeta.com/2013/10/carbon-nanotubes-from-recycled-waste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ikiskola.se/index.php?title=Fil:Nanotube.jpg" TargetMode="Externa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imeline_of_carbon_nanotubes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quantumday.com/2013/06/carbon-nanotubes-assist-in-imaging.html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cienceroll.com/2014/01/03/2014-predictions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OPE9rqkrHA?feature=oembed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orientjchem.org/vol29no4/chemical-hazards-of-nanoparticles-to-human-and-environment-a-review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cienceroll.com/tag/dna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inamariebarbuto.blogspot.com/2009_06_01_archive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renaconecte.blogspot.com/2010/12/nanotecnologia.html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hyperlink" Target="http://tsaponar.blogspot.com/2013/05/cognitive-computing-prezi-presentation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yeopeningtruth.com/epstein-island-temple-symbols-so-much-more-than-we-knew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rontiersin.org/articles/10.3389/fphar.2018.01401/ful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ifpnews.com/exclusive/four-iranian-firms-attend-tokyo-nanotech-exhibition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fabiusmaximus.com/2013/10/15/ipcc-climate-change-warming-56906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ailyclipart.net/clipart/thank-you-deco-clip-art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ngall.com/animation-png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pressbooks.umn.edu/classroompartners/chapter/dna-structure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ioethics.com/nanotechnology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1336" y="1447800"/>
            <a:ext cx="5453001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1" i="1" dirty="0">
                <a:latin typeface="Times New Roman"/>
                <a:cs typeface="Times New Roman"/>
              </a:rPr>
              <a:t>Gandhi Institute of Science and Technology</a:t>
            </a:r>
            <a:br>
              <a:rPr lang="en-US" sz="3400" b="1" i="1" dirty="0">
                <a:latin typeface="Times New Roman"/>
                <a:cs typeface="Times New Roman"/>
              </a:rPr>
            </a:br>
            <a:br>
              <a:rPr lang="en-US" sz="3400" b="1" i="1" dirty="0">
                <a:latin typeface="Times New Roman"/>
                <a:cs typeface="Times New Roman"/>
              </a:rPr>
            </a:br>
            <a:r>
              <a:rPr lang="en-US" sz="3400" b="1" i="1" dirty="0" err="1">
                <a:latin typeface="Times New Roman"/>
                <a:cs typeface="Times New Roman"/>
              </a:rPr>
              <a:t>Kholiguda</a:t>
            </a:r>
            <a:r>
              <a:rPr lang="en-US" sz="3400" b="1" i="1" dirty="0">
                <a:latin typeface="Times New Roman"/>
                <a:cs typeface="Times New Roman"/>
              </a:rPr>
              <a:t> ,</a:t>
            </a:r>
            <a:r>
              <a:rPr lang="en-US" sz="3400" b="1" i="1" dirty="0" err="1">
                <a:latin typeface="Times New Roman"/>
                <a:cs typeface="Times New Roman"/>
              </a:rPr>
              <a:t>Rayagada,Odisha</a:t>
            </a:r>
            <a:br>
              <a:rPr lang="en-US" sz="3400" b="1" i="1" dirty="0">
                <a:latin typeface="Times New Roman"/>
                <a:cs typeface="Times New Roman"/>
              </a:rPr>
            </a:br>
            <a:r>
              <a:rPr lang="en-US" sz="3400" b="1" i="1" dirty="0">
                <a:latin typeface="Times New Roman"/>
                <a:cs typeface="Times New Roman"/>
              </a:rPr>
              <a:t> </a:t>
            </a:r>
            <a:br>
              <a:rPr lang="en-US" sz="3400" b="1" i="1" dirty="0">
                <a:latin typeface="Times New Roman"/>
                <a:cs typeface="Times New Roman"/>
              </a:rPr>
            </a:br>
            <a:r>
              <a:rPr lang="en-US" sz="3400" b="1" i="1" dirty="0">
                <a:latin typeface="Times New Roman"/>
                <a:cs typeface="Times New Roman"/>
              </a:rPr>
              <a:t>Seminar : </a:t>
            </a:r>
            <a:r>
              <a:rPr lang="en-US" sz="3400" b="1" i="1" dirty="0" err="1">
                <a:latin typeface="Times New Roman"/>
                <a:cs typeface="Times New Roman"/>
              </a:rPr>
              <a:t>NanoTechnology</a:t>
            </a:r>
            <a:endParaRPr lang="en-US" sz="3400" b="1" i="1" dirty="0">
              <a:latin typeface="Times New Roman"/>
              <a:cs typeface="Times New Roma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41336" y="4777380"/>
            <a:ext cx="5453002" cy="8614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100" b="1">
                <a:latin typeface="Times New Roman"/>
                <a:cs typeface="Times New Roman"/>
              </a:rPr>
              <a:t>Kothakota  </a:t>
            </a:r>
            <a:r>
              <a:rPr lang="en-US" sz="1100" b="1" err="1">
                <a:latin typeface="Times New Roman"/>
                <a:cs typeface="Times New Roman"/>
              </a:rPr>
              <a:t>Aaksshay</a:t>
            </a:r>
            <a:r>
              <a:rPr lang="en-US" sz="1100" b="1">
                <a:latin typeface="Times New Roman"/>
                <a:cs typeface="Times New Roman"/>
              </a:rPr>
              <a:t>  </a:t>
            </a:r>
            <a:r>
              <a:rPr lang="en-US" sz="1100" b="1" err="1">
                <a:latin typeface="Times New Roman"/>
                <a:cs typeface="Times New Roman"/>
              </a:rPr>
              <a:t>Kumandan</a:t>
            </a:r>
          </a:p>
          <a:p>
            <a:pPr>
              <a:lnSpc>
                <a:spcPct val="90000"/>
              </a:lnSpc>
            </a:pPr>
            <a:r>
              <a:rPr lang="en-US" sz="1100" b="1">
                <a:latin typeface="Times New Roman"/>
                <a:cs typeface="Times New Roman"/>
              </a:rPr>
              <a:t>Branch :CSE  </a:t>
            </a:r>
            <a:r>
              <a:rPr lang="en-US" sz="1100" b="1" err="1">
                <a:latin typeface="Times New Roman"/>
                <a:cs typeface="Times New Roman"/>
              </a:rPr>
              <a:t>B.Tech</a:t>
            </a:r>
            <a:r>
              <a:rPr lang="en-US" sz="1100" b="1">
                <a:latin typeface="Times New Roman"/>
                <a:cs typeface="Times New Roman"/>
              </a:rPr>
              <a:t>  Final Year </a:t>
            </a:r>
          </a:p>
          <a:p>
            <a:pPr>
              <a:lnSpc>
                <a:spcPct val="90000"/>
              </a:lnSpc>
            </a:pPr>
            <a:r>
              <a:rPr lang="en-US" sz="1100" b="1" err="1">
                <a:latin typeface="Times New Roman"/>
                <a:cs typeface="Times New Roman"/>
              </a:rPr>
              <a:t>Regd</a:t>
            </a:r>
            <a:r>
              <a:rPr lang="en-US" sz="1100" b="1">
                <a:latin typeface="Times New Roman"/>
                <a:cs typeface="Times New Roman"/>
              </a:rPr>
              <a:t> No :1901317069</a:t>
            </a:r>
          </a:p>
          <a:p>
            <a:pPr>
              <a:lnSpc>
                <a:spcPct val="90000"/>
              </a:lnSpc>
            </a:pPr>
            <a:endParaRPr lang="en-US" sz="1100" b="1">
              <a:latin typeface="Times New Roman"/>
              <a:cs typeface="Times New Roman"/>
            </a:endParaRPr>
          </a:p>
        </p:txBody>
      </p:sp>
      <p:pic>
        <p:nvPicPr>
          <p:cNvPr id="5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EE273946-11C6-7250-691E-CDC8768A4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55" r="14371"/>
          <a:stretch/>
        </p:blipFill>
        <p:spPr>
          <a:xfrm>
            <a:off x="1236194" y="1447800"/>
            <a:ext cx="2936836" cy="4191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4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A8BDFE4E-8423-B924-5B09-3670A58BE1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676" r="19397" b="2"/>
          <a:stretch/>
        </p:blipFill>
        <p:spPr>
          <a:xfrm>
            <a:off x="20" y="-1"/>
            <a:ext cx="6089884" cy="68580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F98DAF24-9F6F-5BD8-0DE5-7333D2B5FF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33529" r="16299"/>
          <a:stretch/>
        </p:blipFill>
        <p:spPr>
          <a:xfrm>
            <a:off x="6089904" y="-1"/>
            <a:ext cx="608990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84EBF4-1F49-308C-0013-43514CDEF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 b="1" i="1">
                <a:ln w="15875">
                  <a:solidFill>
                    <a:srgbClr val="FFFFFF"/>
                  </a:solidFill>
                </a:ln>
                <a:latin typeface="Times New Roman"/>
                <a:cs typeface="Sabon Next LT"/>
              </a:rPr>
              <a:t>Various products in Nanotechnology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800CF-FF34-B97B-D267-4515AD3C0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Building Products –45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Automotive –25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Marine Products – 2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Textile &amp; fabric –17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Medical &amp; health –31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Nanoparticles – 65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Electronics &amp; computers – 16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Industrial Products –75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Cosmetics –27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Food – 16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Home &amp; Garden –37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r>
              <a:rPr lang="en-US" sz="1600" b="1" i="1">
                <a:latin typeface="Times New Roman"/>
                <a:cs typeface="Times New Roman"/>
              </a:rPr>
              <a:t>R &amp; D -7</a:t>
            </a: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endParaRPr lang="en-US" sz="1600" b="1" i="1">
              <a:latin typeface="Times New Roman"/>
              <a:cs typeface="Times New Roman"/>
            </a:endParaRP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endParaRPr lang="en-US" sz="1600" b="1" i="1">
              <a:latin typeface="Times New Roman"/>
              <a:cs typeface="Times New Roman"/>
            </a:endParaRP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endParaRPr lang="en-US" sz="1600" b="1" i="1">
              <a:latin typeface="Times New Roman"/>
              <a:cs typeface="Times New Roman"/>
            </a:endParaRP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endParaRPr lang="en-US" sz="1600" b="1" i="1">
              <a:latin typeface="Times New Roman"/>
              <a:cs typeface="Times New Roman"/>
            </a:endParaRPr>
          </a:p>
          <a:p>
            <a:pPr>
              <a:lnSpc>
                <a:spcPct val="90000"/>
              </a:lnSpc>
              <a:buClr>
                <a:srgbClr val="8AD0D6"/>
              </a:buClr>
              <a:buFont typeface="Wingdings" charset="2"/>
              <a:buChar char="Ø"/>
            </a:pPr>
            <a:endParaRPr lang="en-US" sz="1600" b="1" i="1">
              <a:latin typeface="Times New Roman"/>
              <a:cs typeface="Times New Roman"/>
            </a:endParaRPr>
          </a:p>
          <a:p>
            <a:pPr marL="0" indent="0">
              <a:lnSpc>
                <a:spcPct val="90000"/>
              </a:lnSpc>
              <a:buClr>
                <a:srgbClr val="8AD0D6"/>
              </a:buClr>
              <a:buNone/>
            </a:pPr>
            <a:endParaRPr lang="en-US" sz="1600" b="1" i="1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112764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9FF8F38C-84EF-9D1B-B66A-C7A0AFF75A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649" b="118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71482D-233A-BD2E-B138-9976B9B51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>
                <a:ln w="15875">
                  <a:solidFill>
                    <a:srgbClr val="FFFFFF"/>
                  </a:solidFill>
                </a:ln>
                <a:latin typeface="Times New Roman"/>
                <a:cs typeface="Times New Roman"/>
              </a:rPr>
              <a:t>Applications Of Nanotechnology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33B63-71CE-3DF7-BBBD-447CDEB12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800" b="1" i="1" dirty="0">
                <a:latin typeface="Times New Roman"/>
                <a:cs typeface="Times New Roman"/>
              </a:rPr>
              <a:t>E</a:t>
            </a:r>
            <a:r>
              <a:rPr lang="en-US" sz="3200" b="1" i="1" dirty="0">
                <a:latin typeface="Times New Roman"/>
                <a:cs typeface="Times New Roman"/>
              </a:rPr>
              <a:t>lectronics </a:t>
            </a:r>
          </a:p>
          <a:p>
            <a:pPr>
              <a:buClr>
                <a:srgbClr val="8AD0D6"/>
              </a:buClr>
              <a:buFont typeface="Wingdings" charset="2"/>
              <a:buChar char="q"/>
            </a:pPr>
            <a:r>
              <a:rPr lang="en-US" sz="3200" b="1" i="1" dirty="0">
                <a:latin typeface="Times New Roman"/>
                <a:cs typeface="Times New Roman"/>
              </a:rPr>
              <a:t>Nano  Transistors </a:t>
            </a:r>
          </a:p>
          <a:p>
            <a:pPr>
              <a:buClr>
                <a:srgbClr val="8AD0D6"/>
              </a:buClr>
              <a:buFont typeface="Wingdings" charset="2"/>
              <a:buChar char="q"/>
            </a:pPr>
            <a:r>
              <a:rPr lang="en-US" sz="3200" b="1" i="1" dirty="0">
                <a:latin typeface="Times New Roman"/>
                <a:cs typeface="Times New Roman"/>
              </a:rPr>
              <a:t>Nano  Diodes</a:t>
            </a:r>
          </a:p>
          <a:p>
            <a:pPr>
              <a:buClr>
                <a:srgbClr val="8AD0D6"/>
              </a:buClr>
              <a:buFont typeface="Wingdings" charset="2"/>
              <a:buChar char="q"/>
            </a:pPr>
            <a:r>
              <a:rPr lang="en-US" sz="3200" b="1" i="1" dirty="0">
                <a:latin typeface="Times New Roman"/>
                <a:cs typeface="Times New Roman"/>
              </a:rPr>
              <a:t>OLED (Organic Light Emitting Diode)</a:t>
            </a:r>
          </a:p>
          <a:p>
            <a:pPr marL="0" indent="0">
              <a:buNone/>
            </a:pPr>
            <a:endParaRPr lang="en-US" sz="3200" b="1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1309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A2F1AD06-10E0-902F-5A32-780E3AB897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667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A9B96A-8A07-6CCE-8000-D97B3870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218" y="1870522"/>
            <a:ext cx="3578733" cy="2647735"/>
          </a:xfrm>
        </p:spPr>
        <p:txBody>
          <a:bodyPr>
            <a:normAutofit/>
          </a:bodyPr>
          <a:lstStyle/>
          <a:p>
            <a:r>
              <a:rPr lang="en-US" sz="4800" b="1" i="1">
                <a:ln w="15875">
                  <a:solidFill>
                    <a:srgbClr val="FFFFFF"/>
                  </a:solidFill>
                </a:ln>
                <a:noFill/>
              </a:rPr>
              <a:t>A</a:t>
            </a:r>
            <a:r>
              <a:rPr lang="en-US" sz="48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pplications Of Carbon Nano Tubes</a:t>
            </a:r>
            <a:endParaRPr lang="en-US" sz="4800" b="1" i="1">
              <a:ln w="15875">
                <a:solidFill>
                  <a:srgbClr val="FFFFFF"/>
                </a:solidFill>
              </a:ln>
              <a:noFill/>
            </a:endParaRP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5782483B-2B15-0128-ECB6-65165655D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0887" y="864108"/>
            <a:ext cx="7426738" cy="5120640"/>
          </a:xfrm>
        </p:spPr>
        <p:txBody>
          <a:bodyPr>
            <a:normAutofit/>
          </a:bodyPr>
          <a:lstStyle/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Easton –Bell Sports ,Inc. using CNT in making bicycle component.</a:t>
            </a:r>
          </a:p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Zyvex Technologies using CNT manufacturing of light weight boats.</a:t>
            </a:r>
          </a:p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Replacing transistors from the silicon chips as they are small  &amp; emit less heat.</a:t>
            </a:r>
          </a:p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In electric cables &amp; wires.</a:t>
            </a:r>
          </a:p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In solar cells</a:t>
            </a:r>
          </a:p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In Fabrics</a:t>
            </a:r>
          </a:p>
          <a:p>
            <a:pPr marL="0" indent="0">
              <a:buNone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34735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EDE3A159-6316-E352-1EF2-DD2438B424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279" b="167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67EE66-9E2B-1734-5CE9-0E9E187A8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6" y="2761918"/>
            <a:ext cx="3233676" cy="1339395"/>
          </a:xfrm>
        </p:spPr>
        <p:txBody>
          <a:bodyPr>
            <a:normAutofit/>
          </a:bodyPr>
          <a:lstStyle/>
          <a:p>
            <a:r>
              <a:rPr lang="en-US" sz="54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Nanobots</a:t>
            </a:r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D8E6F-6847-895B-BCC4-678E6DF35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4472" y="864108"/>
            <a:ext cx="8433153" cy="5120640"/>
          </a:xfrm>
        </p:spPr>
        <p:txBody>
          <a:bodyPr>
            <a:normAutofit/>
          </a:bodyPr>
          <a:lstStyle/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Close to the scale of 10^-9.</a:t>
            </a:r>
          </a:p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Largely in R &amp;d phase.</a:t>
            </a:r>
          </a:p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Nanobots of 1.5 nanometers across ,capable of counting specific  molecules in a chemical sample.</a:t>
            </a:r>
          </a:p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Since  nanorobots would be microscopic in size, it would  probably be necessary for  very large numbers of them to work together to perform microscopic  &amp; macroscopic tasks.</a:t>
            </a:r>
          </a:p>
          <a:p>
            <a:pPr>
              <a:buFont typeface="Wingdings" pitchFamily="18" charset="2"/>
              <a:buChar char="Ø"/>
            </a:pPr>
            <a:r>
              <a:rPr lang="en-US" sz="2400" b="1" i="1">
                <a:solidFill>
                  <a:schemeClr val="tx1"/>
                </a:solidFill>
                <a:latin typeface="Times New Roman"/>
                <a:cs typeface="Times New Roman"/>
              </a:rPr>
              <a:t>Capable of replication using environmental resources.</a:t>
            </a:r>
          </a:p>
          <a:p>
            <a:pPr>
              <a:buFont typeface="Wingdings" pitchFamily="18" charset="2"/>
              <a:buChar char="Ø"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056238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nline Media 10" title="How Nanotechnology is Creating the Future of Advanced Materials?">
            <a:hlinkClick r:id="" action="ppaction://media"/>
            <a:extLst>
              <a:ext uri="{FF2B5EF4-FFF2-40B4-BE49-F238E27FC236}">
                <a16:creationId xmlns:a16="http://schemas.microsoft.com/office/drawing/2014/main" id="{28E6B4A2-A75B-4E46-C6A7-77EF94AC75A7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767137" y="1563688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160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7C6035FF-DE16-0F39-3060-711EE24E81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32605" b="55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DCC31F-208D-CFD3-F411-95A265F2C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239" y="772065"/>
            <a:ext cx="7934261" cy="274010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i="1">
                <a:solidFill>
                  <a:srgbClr val="FF0000"/>
                </a:solidFill>
                <a:latin typeface="Times New Roman"/>
                <a:cs typeface="Times New Roman"/>
              </a:rPr>
              <a:t>Applications Of Nanotec</a:t>
            </a:r>
            <a:r>
              <a:rPr lang="en-US" sz="7200" b="1" i="1">
                <a:solidFill>
                  <a:srgbClr val="FF0000"/>
                </a:solidFill>
                <a:latin typeface="Times New Roman"/>
                <a:cs typeface="Times New Roman"/>
              </a:rPr>
              <a:t>hnology</a:t>
            </a:r>
          </a:p>
        </p:txBody>
      </p:sp>
    </p:spTree>
    <p:extLst>
      <p:ext uri="{BB962C8B-B14F-4D97-AF65-F5344CB8AC3E}">
        <p14:creationId xmlns:p14="http://schemas.microsoft.com/office/powerpoint/2010/main" val="22907545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indoor, red&#10;&#10;Description automatically generated">
            <a:extLst>
              <a:ext uri="{FF2B5EF4-FFF2-40B4-BE49-F238E27FC236}">
                <a16:creationId xmlns:a16="http://schemas.microsoft.com/office/drawing/2014/main" id="{351FD470-2CE3-8CDF-39A2-A5549BC474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279" b="16721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848462-511F-F577-5653-F62D2B943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>
                <a:latin typeface="Times New Roman"/>
                <a:cs typeface="Times New Roman"/>
              </a:rPr>
              <a:t>Nano Technology in Drugs(Cancer)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D608835-EF0B-1012-BAF6-EA0E2E05C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457200" indent="-457200"/>
            <a:r>
              <a:rPr lang="en-US" sz="2400" b="1" i="1">
                <a:latin typeface="Times New Roman"/>
                <a:cs typeface="Times New Roman"/>
              </a:rPr>
              <a:t>Provide new option for drug delivery &amp; drug therapies.</a:t>
            </a:r>
          </a:p>
          <a:p>
            <a:pPr marL="457200" indent="-457200">
              <a:buClr>
                <a:srgbClr val="8AD0D6"/>
              </a:buClr>
            </a:pPr>
            <a:r>
              <a:rPr lang="en-US" sz="2400" b="1" i="1">
                <a:latin typeface="Times New Roman"/>
                <a:cs typeface="Times New Roman"/>
              </a:rPr>
              <a:t>Enable drugs to be delivered to precisely the right location in the body &amp;release drug does on a predetermined schedule for optimal treatment.</a:t>
            </a:r>
          </a:p>
          <a:p>
            <a:pPr marL="457200" indent="-457200">
              <a:buClr>
                <a:srgbClr val="8AD0D6"/>
              </a:buClr>
            </a:pPr>
            <a:r>
              <a:rPr lang="en-US" sz="2400" b="1" i="1">
                <a:latin typeface="Times New Roman"/>
                <a:cs typeface="Times New Roman"/>
              </a:rPr>
              <a:t>Attach the drug to a nanosized carrier.</a:t>
            </a:r>
          </a:p>
          <a:p>
            <a:pPr marL="457200" indent="-457200">
              <a:buClr>
                <a:srgbClr val="8AD0D6"/>
              </a:buClr>
            </a:pPr>
            <a:r>
              <a:rPr lang="en-US" sz="2400" b="1" i="1">
                <a:latin typeface="Times New Roman"/>
                <a:cs typeface="Times New Roman"/>
              </a:rPr>
              <a:t>Nanobots can clear the blockage in arteries.</a:t>
            </a:r>
          </a:p>
          <a:p>
            <a:pPr marL="457200" indent="-457200">
              <a:buClr>
                <a:srgbClr val="8AD0D6"/>
              </a:buClr>
            </a:pPr>
            <a:r>
              <a:rPr lang="en-US" sz="2400" b="1" i="1">
                <a:latin typeface="Times New Roman"/>
                <a:cs typeface="Times New Roman"/>
              </a:rPr>
              <a:t>They release the medicine that kills the </a:t>
            </a:r>
            <a:r>
              <a:rPr lang="en-US" sz="2400" b="1" i="1" err="1">
                <a:latin typeface="Times New Roman"/>
                <a:cs typeface="Times New Roman"/>
              </a:rPr>
              <a:t>tumour</a:t>
            </a:r>
            <a:r>
              <a:rPr lang="en-US" sz="2400" b="1" i="1">
                <a:latin typeface="Times New Roman"/>
                <a:cs typeface="Times New Roman"/>
              </a:rPr>
              <a:t>.</a:t>
            </a:r>
          </a:p>
          <a:p>
            <a:pPr marL="457200" indent="-457200">
              <a:buClr>
                <a:srgbClr val="8AD0D6"/>
              </a:buClr>
            </a:pPr>
            <a:r>
              <a:rPr lang="en-US" sz="2400" b="1" i="1">
                <a:latin typeface="Times New Roman"/>
                <a:cs typeface="Times New Roman"/>
              </a:rPr>
              <a:t>Current treatment is through radiotherapy or chemotherapy.</a:t>
            </a:r>
          </a:p>
          <a:p>
            <a:pPr marL="457200" indent="-457200">
              <a:buClr>
                <a:srgbClr val="8AD0D6"/>
              </a:buClr>
            </a:pPr>
            <a:endParaRPr lang="en-US" sz="2400" b="1" i="1">
              <a:latin typeface="Times New Roman"/>
              <a:cs typeface="Times New Roman"/>
            </a:endParaRPr>
          </a:p>
          <a:p>
            <a:pPr marL="457200" indent="-457200">
              <a:buClr>
                <a:srgbClr val="8AD0D6"/>
              </a:buClr>
            </a:pPr>
            <a:endParaRPr lang="en-US" sz="2400" b="1" i="1">
              <a:latin typeface="Times New Roman"/>
              <a:cs typeface="Times New Roman"/>
            </a:endParaRPr>
          </a:p>
          <a:p>
            <a:pPr>
              <a:buClr>
                <a:srgbClr val="8AD0D6"/>
              </a:buClr>
            </a:pPr>
            <a:endParaRPr lang="en-US" sz="24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649241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F340E-6317-BBD4-8829-D05C7BC18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4795482" cy="1641987"/>
          </a:xfrm>
        </p:spPr>
        <p:txBody>
          <a:bodyPr>
            <a:normAutofit/>
          </a:bodyPr>
          <a:lstStyle/>
          <a:p>
            <a:r>
              <a:rPr lang="en-US" b="1" i="1"/>
              <a:t>N</a:t>
            </a:r>
            <a:r>
              <a:rPr lang="en-US" b="1" i="1">
                <a:latin typeface="Times New Roman"/>
                <a:cs typeface="Times New Roman"/>
              </a:rPr>
              <a:t>ANO Technology in Mobiles</a:t>
            </a:r>
            <a:endParaRPr lang="en-US" b="1" i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A4D25-4513-3921-9DCD-6A9247C43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438401"/>
            <a:ext cx="4797256" cy="38099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i="1">
                <a:latin typeface="Times New Roman"/>
                <a:cs typeface="Times New Roman"/>
              </a:rPr>
              <a:t>A nanotechnology concept device developed by Nokia Research Center (NRC) &amp; the University of Cambridge(UK).</a:t>
            </a:r>
          </a:p>
          <a:p>
            <a:pPr>
              <a:buClr>
                <a:srgbClr val="8AD0D6"/>
              </a:buClr>
            </a:pPr>
            <a:r>
              <a:rPr lang="en-US" b="1" i="1">
                <a:latin typeface="Times New Roman"/>
                <a:cs typeface="Times New Roman"/>
              </a:rPr>
              <a:t>Nanoscale electronics also allow stretching.</a:t>
            </a:r>
          </a:p>
          <a:p>
            <a:pPr>
              <a:buClr>
                <a:srgbClr val="8AD0D6"/>
              </a:buClr>
            </a:pPr>
            <a:r>
              <a:rPr lang="en-US" b="1" i="1">
                <a:latin typeface="Times New Roman"/>
                <a:cs typeface="Times New Roman"/>
              </a:rPr>
              <a:t>Nokia envisage that a nanoscale mesh of fibers will allow our mobiles devices to be bent ,stretched &amp;  folded into any number of conceivable shapes.</a:t>
            </a:r>
          </a:p>
        </p:txBody>
      </p:sp>
      <p:pic>
        <p:nvPicPr>
          <p:cNvPr id="4" name="Picture 4" descr="A picture containing green&#10;&#10;Description automatically generated">
            <a:extLst>
              <a:ext uri="{FF2B5EF4-FFF2-40B4-BE49-F238E27FC236}">
                <a16:creationId xmlns:a16="http://schemas.microsoft.com/office/drawing/2014/main" id="{7D3DF801-3524-557F-C79A-F2C1580767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414" r="3" b="3"/>
          <a:stretch/>
        </p:blipFill>
        <p:spPr>
          <a:xfrm>
            <a:off x="6094410" y="609601"/>
            <a:ext cx="5449889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5729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049E4-8408-684D-653B-23DFE847E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263854" cy="16419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900" b="1" i="1">
                <a:latin typeface="Times New Roman"/>
                <a:cs typeface="Times New Roman"/>
              </a:rPr>
              <a:t>NANO TECHNOLOGY IN ELECTRONICS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77425-5EAB-EAD2-A2D5-27E888415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438401"/>
            <a:ext cx="5221952" cy="392501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b="1" i="1">
                <a:latin typeface="Times New Roman"/>
                <a:cs typeface="Times New Roman"/>
              </a:rPr>
              <a:t>Electrodes made from nanowires enable  flat panel displays to be flexible as well as thinner than current flat panel displays.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b="1" i="1">
                <a:latin typeface="Times New Roman"/>
                <a:cs typeface="Times New Roman"/>
              </a:rPr>
              <a:t>Nanolithography  is used for fabrication of chips.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b="1" i="1">
                <a:latin typeface="Times New Roman"/>
                <a:cs typeface="Times New Roman"/>
              </a:rPr>
              <a:t>The transistors are made of nanowires ,that are assembled on  glass or thin films of flexible plastic.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b="1" i="1">
                <a:latin typeface="Times New Roman"/>
                <a:cs typeface="Times New Roman"/>
              </a:rPr>
              <a:t>E- paper ,displays on sunglasses &amp; map on car windshields.</a:t>
            </a:r>
          </a:p>
        </p:txBody>
      </p:sp>
      <p:pic>
        <p:nvPicPr>
          <p:cNvPr id="6" name="Picture 6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4966B51F-653A-6BEB-7CDA-79038B5987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7896"/>
          <a:stretch/>
        </p:blipFill>
        <p:spPr>
          <a:xfrm>
            <a:off x="5971014" y="63261"/>
            <a:ext cx="6119626" cy="65877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C60FAB-1AD3-7586-A99E-CC2B6340F2D2}"/>
              </a:ext>
            </a:extLst>
          </p:cNvPr>
          <p:cNvSpPr txBox="1"/>
          <p:nvPr/>
        </p:nvSpPr>
        <p:spPr>
          <a:xfrm>
            <a:off x="4724400" y="4457700"/>
            <a:ext cx="2743200" cy="3175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>
                <a:hlinkClick r:id="rId4"/>
              </a:rPr>
              <a:t>T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1799778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8DB5E-42DB-EDA3-2093-83CA0F5F9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931" y="452718"/>
            <a:ext cx="4638903" cy="140053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 i="1">
                <a:latin typeface="Times New Roman"/>
                <a:cs typeface="Times New Roman"/>
              </a:rPr>
              <a:t>NANO TECHNOLOGY IN COMPUTERS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34FE107F-F371-E0A7-F511-A59A900499F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10950" y="2052918"/>
          <a:ext cx="4638903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B5855A02-945B-EABE-94B7-FC4A72B3F39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l="26193" r="19418" b="-3"/>
          <a:stretch/>
        </p:blipFill>
        <p:spPr>
          <a:xfrm>
            <a:off x="3" y="10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82377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9894A9F0-B229-C4E4-101F-1266B85EE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/>
        </p:blipFill>
        <p:spPr>
          <a:xfrm>
            <a:off x="2243138" y="2278856"/>
            <a:ext cx="6667500" cy="37433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0A51714-D1AA-499B-8011-F80636092EBD}"/>
              </a:ext>
            </a:extLst>
          </p:cNvPr>
          <p:cNvSpPr txBox="1"/>
          <p:nvPr/>
        </p:nvSpPr>
        <p:spPr>
          <a:xfrm>
            <a:off x="2906024" y="5704127"/>
            <a:ext cx="7170707" cy="360632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9722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F267E-2CAF-E223-95EB-4FB1977A3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i="1">
                <a:latin typeface="Times New Roman"/>
                <a:cs typeface="Times New Roman"/>
              </a:rPr>
              <a:t>Advantages of using Carbon Nanotubes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F709D-6CA5-3029-BC6D-801D03A6D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i="1">
                <a:latin typeface="Times New Roman"/>
                <a:cs typeface="Times New Roman"/>
              </a:rPr>
              <a:t>Faster and smaller – Carbon nanotubes can be used to produce smaller &amp; faster components.</a:t>
            </a:r>
            <a:endParaRPr lang="en-US" b="1" i="1">
              <a:latin typeface="Century Gothic" panose="020B0502020202020204"/>
              <a:cs typeface="Times New Roman"/>
            </a:endParaRPr>
          </a:p>
          <a:p>
            <a:pPr>
              <a:buClr>
                <a:srgbClr val="8AD0D6"/>
              </a:buClr>
            </a:pPr>
            <a:r>
              <a:rPr lang="en-US" b="1" i="1">
                <a:latin typeface="Times New Roman"/>
                <a:cs typeface="Times New Roman"/>
              </a:rPr>
              <a:t>High speed &amp; high capacity memory.</a:t>
            </a:r>
          </a:p>
          <a:p>
            <a:pPr>
              <a:buClr>
                <a:srgbClr val="8AD0D6"/>
              </a:buClr>
            </a:pPr>
            <a:r>
              <a:rPr lang="en-US" b="1" i="1">
                <a:latin typeface="Times New Roman"/>
                <a:cs typeface="Times New Roman"/>
              </a:rPr>
              <a:t>Allows circuits to be more accurate on the atomic level.</a:t>
            </a:r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DA14DBE9-C3D7-56D4-B26F-EB63F1C55E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081" r="1081" b="-1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155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0D9E2-19DC-7313-33BF-9FDC63154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 b="1" i="1">
                <a:solidFill>
                  <a:srgbClr val="EBEBEB"/>
                </a:solidFill>
                <a:latin typeface="Times New Roman"/>
                <a:cs typeface="Times New Roman"/>
              </a:rPr>
              <a:t>Nano Technology In India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D22A9-2E42-CD21-D245-B302A9DA9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1618891"/>
            <a:ext cx="6188189" cy="460492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i="1">
                <a:solidFill>
                  <a:srgbClr val="FFFFFF"/>
                </a:solidFill>
                <a:latin typeface="Times New Roman"/>
                <a:cs typeface="Times New Roman"/>
              </a:rPr>
              <a:t>IIT Mumbai is the premier organization in the field of nanotechnology.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sz="2400" i="1">
                <a:solidFill>
                  <a:srgbClr val="FFFFFF"/>
                </a:solidFill>
                <a:latin typeface="Times New Roman"/>
                <a:cs typeface="Times New Roman"/>
              </a:rPr>
              <a:t>Starting in 2001 the Government of India launched the Nano Science &amp; Technology Initiative (NSIT).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sz="2400" i="1">
                <a:solidFill>
                  <a:srgbClr val="FFFFFF"/>
                </a:solidFill>
                <a:latin typeface="Times New Roman"/>
                <a:cs typeface="Times New Roman"/>
              </a:rPr>
              <a:t>The Main objectives of the Nano Mission are</a:t>
            </a:r>
          </a:p>
          <a:p>
            <a:pPr marL="514350" indent="-514350">
              <a:lnSpc>
                <a:spcPct val="90000"/>
              </a:lnSpc>
              <a:buClr>
                <a:srgbClr val="8AD0D6"/>
              </a:buClr>
              <a:buAutoNum type="arabicPeriod"/>
            </a:pPr>
            <a:r>
              <a:rPr lang="en-US" sz="2400" i="1">
                <a:solidFill>
                  <a:srgbClr val="FFFFFF"/>
                </a:solidFill>
                <a:latin typeface="Times New Roman"/>
                <a:cs typeface="Times New Roman"/>
              </a:rPr>
              <a:t>Basic research promotion</a:t>
            </a:r>
          </a:p>
          <a:p>
            <a:pPr marL="514350" indent="-514350">
              <a:lnSpc>
                <a:spcPct val="90000"/>
              </a:lnSpc>
              <a:buClr>
                <a:srgbClr val="8AD0D6"/>
              </a:buClr>
              <a:buAutoNum type="arabicPeriod"/>
            </a:pPr>
            <a:r>
              <a:rPr lang="en-US" sz="2400" i="1">
                <a:solidFill>
                  <a:srgbClr val="FFFFFF"/>
                </a:solidFill>
                <a:latin typeface="Times New Roman"/>
                <a:cs typeface="Times New Roman"/>
              </a:rPr>
              <a:t>Infrastructure development for carrying out front –ranking research.</a:t>
            </a:r>
          </a:p>
          <a:p>
            <a:pPr marL="514350" indent="-514350">
              <a:lnSpc>
                <a:spcPct val="90000"/>
              </a:lnSpc>
              <a:buClr>
                <a:srgbClr val="8AD0D6"/>
              </a:buClr>
              <a:buAutoNum type="arabicPeriod"/>
            </a:pPr>
            <a:r>
              <a:rPr lang="en-US" sz="2400" i="1">
                <a:solidFill>
                  <a:srgbClr val="FFFFFF"/>
                </a:solidFill>
                <a:latin typeface="Times New Roman"/>
                <a:cs typeface="Times New Roman"/>
              </a:rPr>
              <a:t>Human resource development &amp; international  </a:t>
            </a:r>
            <a:r>
              <a:rPr lang="en-US" sz="3200" b="1" i="1">
                <a:latin typeface="Times New Roman"/>
                <a:ea typeface="+mj-lt"/>
                <a:cs typeface="+mj-lt"/>
              </a:rPr>
              <a:t>collaborations.</a:t>
            </a:r>
            <a:endParaRPr lang="en-US" sz="3200" i="1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pic>
        <p:nvPicPr>
          <p:cNvPr id="4" name="Picture 4" descr="A picture containing text, sky, outdoor, building&#10;&#10;Description automatically generated">
            <a:extLst>
              <a:ext uri="{FF2B5EF4-FFF2-40B4-BE49-F238E27FC236}">
                <a16:creationId xmlns:a16="http://schemas.microsoft.com/office/drawing/2014/main" id="{07502AA7-5A8C-3B7E-78AD-16AC006B78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6023" r="33268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43274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9670D-9948-7059-8540-487E2929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 b="1" i="1">
                <a:solidFill>
                  <a:srgbClr val="EBEBEB"/>
                </a:solidFill>
                <a:latin typeface="Times New Roman"/>
                <a:cs typeface="Times New Roman"/>
              </a:rPr>
              <a:t>Possibilities for  the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262B2-F206-EF8C-8DDD-E3CB18971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i="1">
                <a:solidFill>
                  <a:srgbClr val="FFFFFF"/>
                </a:solidFill>
                <a:latin typeface="Times New Roman"/>
                <a:ea typeface="+mj-lt"/>
                <a:cs typeface="+mj-lt"/>
              </a:rPr>
              <a:t>Doctors inside your body Wearable fitness technology means we can monitor our health by strapping gadgets to ourselves. </a:t>
            </a:r>
            <a:endParaRPr lang="en-US" b="1" i="1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Clr>
                <a:srgbClr val="8AD0D6"/>
              </a:buClr>
            </a:pPr>
            <a:r>
              <a:rPr lang="en-US" b="1" i="1">
                <a:solidFill>
                  <a:srgbClr val="FFFFFF"/>
                </a:solidFill>
                <a:latin typeface="Times New Roman"/>
                <a:ea typeface="+mj-lt"/>
                <a:cs typeface="+mj-lt"/>
              </a:rPr>
              <a:t>2. Sensors, sensors, everywhere These sensors rely on newly-invented nanomaterials and manufacturing techniques to make them smaller, more complex and more energy efficient. </a:t>
            </a:r>
            <a:endParaRPr lang="en-US" b="1" i="1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Clr>
                <a:srgbClr val="8AD0D6"/>
              </a:buClr>
            </a:pPr>
            <a:r>
              <a:rPr lang="en-US" b="1" i="1">
                <a:solidFill>
                  <a:srgbClr val="FFFFFF"/>
                </a:solidFill>
                <a:latin typeface="Times New Roman"/>
                <a:ea typeface="+mj-lt"/>
                <a:cs typeface="+mj-lt"/>
              </a:rPr>
              <a:t>3. Self-healing structures .</a:t>
            </a:r>
            <a:endParaRPr lang="en-US" b="1" i="1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Clr>
                <a:srgbClr val="8AD0D6"/>
              </a:buClr>
            </a:pPr>
            <a:r>
              <a:rPr lang="en-US" b="1" i="1">
                <a:solidFill>
                  <a:srgbClr val="FFFFFF"/>
                </a:solidFill>
                <a:latin typeface="Times New Roman"/>
                <a:ea typeface="+mj-lt"/>
                <a:cs typeface="+mj-lt"/>
              </a:rPr>
              <a:t>4. Making big data possible .</a:t>
            </a:r>
            <a:endParaRPr lang="en-US" b="1" i="1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Clr>
                <a:srgbClr val="8AD0D6"/>
              </a:buClr>
            </a:pPr>
            <a:r>
              <a:rPr lang="en-US" b="1" i="1">
                <a:solidFill>
                  <a:srgbClr val="FFFFFF"/>
                </a:solidFill>
                <a:latin typeface="Times New Roman"/>
                <a:ea typeface="+mj-lt"/>
                <a:cs typeface="+mj-lt"/>
              </a:rPr>
              <a:t>5. Tackling climate change .</a:t>
            </a:r>
            <a:endParaRPr lang="en-US" b="1" i="1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Clr>
                <a:srgbClr val="8AD0D6"/>
              </a:buClr>
            </a:pPr>
            <a:endParaRPr lang="en-US" b="1" i="1">
              <a:solidFill>
                <a:srgbClr val="FFFFFF"/>
              </a:solidFill>
            </a:endParaRP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E9DA4FE9-FB73-A6CE-6CE3-1856CFA562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8319" r="24096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3880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4225E509-7E4C-E05F-BC61-EA81F8990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189659" y="1123527"/>
            <a:ext cx="4986089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90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4" descr="Electronic circuit board">
            <a:extLst>
              <a:ext uri="{FF2B5EF4-FFF2-40B4-BE49-F238E27FC236}">
                <a16:creationId xmlns:a16="http://schemas.microsoft.com/office/drawing/2014/main" id="{3E4B6519-450C-582A-874B-6315020D8B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-143754" y="43142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0792A8-9122-49D1-5C6B-0B49B3548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>
                <a:ln w="15875">
                  <a:solidFill>
                    <a:srgbClr val="FFFFFF"/>
                  </a:solidFill>
                </a:ln>
                <a:latin typeface="Times New Roman"/>
                <a:cs typeface="Sabon Next LT"/>
              </a:rPr>
              <a:t>Introduction to Nano Technology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312BDD40-B6BF-34BC-49D1-70BE86B3E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indent="-457200"/>
            <a:r>
              <a:rPr lang="en-US" b="1" i="1">
                <a:latin typeface="Times New Roman"/>
                <a:cs typeface="Times New Roman"/>
              </a:rPr>
              <a:t>Nanotechnology has enormous potential to change society and it involves manipulation of objects on the atomic level.</a:t>
            </a:r>
          </a:p>
          <a:p>
            <a:pPr marL="457200" indent="-457200">
              <a:buClr>
                <a:srgbClr val="8AD0D6"/>
              </a:buClr>
            </a:pPr>
            <a:r>
              <a:rPr lang="en-US" b="1" i="1">
                <a:latin typeface="Times New Roman"/>
                <a:cs typeface="Times New Roman"/>
              </a:rPr>
              <a:t>The products will be </a:t>
            </a:r>
            <a:r>
              <a:rPr lang="en-US" b="1" i="1" err="1">
                <a:latin typeface="Times New Roman"/>
                <a:cs typeface="Times New Roman"/>
              </a:rPr>
              <a:t>build</a:t>
            </a:r>
            <a:r>
              <a:rPr lang="en-US" b="1" i="1">
                <a:latin typeface="Times New Roman"/>
                <a:cs typeface="Times New Roman"/>
              </a:rPr>
              <a:t> on every atom that are stronger ,smarter ,cheaper ,cleaner  &amp; more precise.</a:t>
            </a:r>
          </a:p>
          <a:p>
            <a:pPr marL="457200" indent="-457200">
              <a:buClr>
                <a:srgbClr val="8AD0D6"/>
              </a:buClr>
            </a:pPr>
            <a:r>
              <a:rPr lang="en-US" b="1" i="1">
                <a:latin typeface="Times New Roman"/>
                <a:cs typeface="Times New Roman"/>
              </a:rPr>
              <a:t>Nanotechnology is the art &amp; science of manipulating matter at the nanoscale down to 1/100,000 the width of a human hair to create new &amp; unique materials &amp; products.</a:t>
            </a:r>
          </a:p>
          <a:p>
            <a:pPr marL="457200" indent="-457200">
              <a:buClr>
                <a:srgbClr val="8AD0D6"/>
              </a:buClr>
            </a:pPr>
            <a:endParaRPr lang="en-US" b="1" i="1">
              <a:latin typeface="Times New Roman"/>
              <a:cs typeface="Times New Roman"/>
            </a:endParaRPr>
          </a:p>
          <a:p>
            <a:endParaRPr lang="en-US" b="1" i="1">
              <a:latin typeface="Times New Roman"/>
              <a:cs typeface="Times New Roman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0AEC5A-F368-FBCE-278C-BBBFA7764CBA}"/>
              </a:ext>
            </a:extLst>
          </p:cNvPr>
          <p:cNvSpPr txBox="1"/>
          <p:nvPr/>
        </p:nvSpPr>
        <p:spPr>
          <a:xfrm>
            <a:off x="11414968" y="3937109"/>
            <a:ext cx="1823050" cy="4859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90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olecular DNA structure">
            <a:extLst>
              <a:ext uri="{FF2B5EF4-FFF2-40B4-BE49-F238E27FC236}">
                <a16:creationId xmlns:a16="http://schemas.microsoft.com/office/drawing/2014/main" id="{976A616D-B59D-8F38-9AE8-6E4E834942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7865" b="7865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CC1A20-7D3A-7577-4A7C-BF402FDC1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>
                <a:latin typeface="Times New Roman"/>
                <a:cs typeface="Sabon Next LT"/>
              </a:rPr>
              <a:t>Origins of Nano Technology</a:t>
            </a:r>
            <a:br>
              <a:rPr lang="en-US" i="1">
                <a:latin typeface="Times New Roman"/>
                <a:cs typeface="Sabon Next LT"/>
              </a:rPr>
            </a:br>
            <a:r>
              <a:rPr lang="en-US" b="1" i="1">
                <a:latin typeface="Times New Roman"/>
                <a:cs typeface="Sabon Next LT"/>
              </a:rPr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E467C-E902-42E8-8FCF-B59D0ACEB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indent="-457200">
              <a:buFont typeface="Wingdings" charset="2"/>
              <a:buChar char="Ø"/>
            </a:pPr>
            <a:r>
              <a:rPr lang="en-US" b="1" i="1">
                <a:latin typeface="Times New Roman"/>
                <a:cs typeface="Times New Roman"/>
              </a:rPr>
              <a:t>Noble prize winner Richard Feynman first conceived the  idea of molecular manufacturing in his 1959 speech, "There's Plenty of Room at the Bottom."</a:t>
            </a:r>
          </a:p>
          <a:p>
            <a:pPr marL="457200" indent="-457200">
              <a:buClr>
                <a:srgbClr val="8AD0D6"/>
              </a:buClr>
              <a:buFont typeface="Wingdings" charset="2"/>
              <a:buChar char="Ø"/>
            </a:pPr>
            <a:r>
              <a:rPr lang="en-US" b="1" i="1">
                <a:latin typeface="Times New Roman"/>
                <a:cs typeface="Times New Roman"/>
              </a:rPr>
              <a:t>Richard Feynman was the first scientist to suggest that devices &amp;materials could someday be fabricated to atomic specifications.</a:t>
            </a:r>
          </a:p>
          <a:p>
            <a:pPr marL="457200" indent="-457200">
              <a:buClr>
                <a:srgbClr val="8AD0D6"/>
              </a:buClr>
              <a:buFont typeface="Wingdings" charset="2"/>
              <a:buChar char="Ø"/>
            </a:pPr>
            <a:r>
              <a:rPr lang="en-US" b="1" i="1">
                <a:latin typeface="Times New Roman"/>
                <a:cs typeface="Times New Roman"/>
              </a:rPr>
              <a:t>In 1986, K .Eric Drexler wrote "Engines of  Creation" &amp; introduced the term nanotechnology from there Scientific research really expanded over the last decade.</a:t>
            </a:r>
          </a:p>
          <a:p>
            <a:pPr marL="457200" indent="-457200">
              <a:buClr>
                <a:srgbClr val="8AD0D6"/>
              </a:buClr>
              <a:buFont typeface="Wingdings" charset="2"/>
              <a:buChar char="Ø"/>
            </a:pPr>
            <a:endParaRPr lang="en-US" b="1" i="1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16803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horoptor">
            <a:extLst>
              <a:ext uri="{FF2B5EF4-FFF2-40B4-BE49-F238E27FC236}">
                <a16:creationId xmlns:a16="http://schemas.microsoft.com/office/drawing/2014/main" id="{824F4850-B53D-0803-F2E9-0E92F548BA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5605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208BB6-7FFC-8ADB-1C3C-966F26970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3866282" cy="1094980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4000" b="1" i="1" dirty="0">
                <a:ln w="15875">
                  <a:solidFill>
                    <a:srgbClr val="FFFFFF"/>
                  </a:solidFill>
                </a:ln>
                <a:solidFill>
                  <a:srgbClr val="FFFF00"/>
                </a:solidFill>
                <a:latin typeface="Times New Roman"/>
                <a:cs typeface="Times New Roman"/>
              </a:rPr>
              <a:t>Definition of Nanotechnology</a:t>
            </a:r>
            <a:endParaRPr lang="en-US" sz="4000" b="1" i="1">
              <a:ln w="15875">
                <a:solidFill>
                  <a:srgbClr val="FFFFFF"/>
                </a:solidFill>
              </a:ln>
              <a:solidFill>
                <a:srgbClr val="FFFF00"/>
              </a:solidFill>
            </a:endParaRP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87569675-BEFA-7555-C9BD-17D87B9F483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54094" y="864108"/>
          <a:ext cx="6923531" cy="5120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2F2BF07-5E13-558C-C471-693D4C530722}"/>
              </a:ext>
            </a:extLst>
          </p:cNvPr>
          <p:cNvSpPr txBox="1"/>
          <p:nvPr/>
        </p:nvSpPr>
        <p:spPr>
          <a:xfrm>
            <a:off x="4724400" y="4071938"/>
            <a:ext cx="3893388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5980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F0F33-FB22-E555-8161-66043DC6A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2783" y="-334992"/>
            <a:ext cx="4535779" cy="3286448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5400" b="1" i="1" dirty="0">
                <a:latin typeface="Times New Roman"/>
                <a:cs typeface="Times New Roman"/>
              </a:rPr>
              <a:t>How Small Is Nano Scale?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D83C9-E876-100B-3B97-38DDF97BA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4330" y="3584059"/>
            <a:ext cx="2983025" cy="174418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800" b="1" i="1" cap="all" dirty="0">
                <a:solidFill>
                  <a:schemeClr val="bg2">
                    <a:lumMod val="40000"/>
                    <a:lumOff val="60000"/>
                  </a:schemeClr>
                </a:solidFill>
                <a:latin typeface="Times New Roman"/>
                <a:cs typeface="Times New Roman"/>
              </a:rPr>
              <a:t>A nanometer is one billion of a meter.</a:t>
            </a:r>
          </a:p>
        </p:txBody>
      </p:sp>
      <p:pic>
        <p:nvPicPr>
          <p:cNvPr id="7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DDBB8A88-D71B-9EBC-EC55-9CF63FE69E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31744" r="34141" b="-1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10" name="Picture 10" descr="A picture containing toy, doll&#10;&#10;Description automatically generated">
            <a:extLst>
              <a:ext uri="{FF2B5EF4-FFF2-40B4-BE49-F238E27FC236}">
                <a16:creationId xmlns:a16="http://schemas.microsoft.com/office/drawing/2014/main" id="{08EFC909-F4D7-39BC-CD13-311AFF6C648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r="1" b="19492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76504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music&#10;&#10;Description automatically generated">
            <a:extLst>
              <a:ext uri="{FF2B5EF4-FFF2-40B4-BE49-F238E27FC236}">
                <a16:creationId xmlns:a16="http://schemas.microsoft.com/office/drawing/2014/main" id="{EA82E21C-10D9-FCB0-295C-5709DA8A2F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7555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B535B4-6B69-71BB-EFC2-6CE948DCA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>
                <a:latin typeface="Times New Roman"/>
                <a:cs typeface="Times New Roman"/>
              </a:rPr>
              <a:t>Why Nano Technology?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9B073-E1DD-1F53-FBF2-A75030E09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i="1" dirty="0">
                <a:latin typeface="Times New Roman"/>
                <a:cs typeface="Times New Roman"/>
              </a:rPr>
              <a:t>At the nanoscale, the physical ,chemical, &amp; biological properties of materials differ in fundamentals &amp; valuable ways from the properties of individual atoms &amp; molecules or bulk matter.</a:t>
            </a:r>
            <a:endParaRPr lang="en-US" sz="2800"/>
          </a:p>
          <a:p>
            <a:pPr>
              <a:buClr>
                <a:srgbClr val="8AD0D6"/>
              </a:buClr>
            </a:pPr>
            <a:r>
              <a:rPr lang="en-US" sz="2800" b="1" i="1" dirty="0">
                <a:latin typeface="Times New Roman"/>
                <a:cs typeface="Times New Roman"/>
              </a:rPr>
              <a:t>Nanotechnology R &amp;  D I is directed  forward  understanding  &amp;creating improved materials ,devices , &amp; systems that exploit  these new properties. </a:t>
            </a:r>
            <a:endParaRPr lang="en-US" sz="2800">
              <a:ea typeface="+mj-lt"/>
              <a:cs typeface="+mj-lt"/>
            </a:endParaRPr>
          </a:p>
          <a:p>
            <a:pPr>
              <a:buClr>
                <a:srgbClr val="8AD0D6"/>
              </a:buClr>
            </a:pPr>
            <a:endParaRPr lang="en-US" sz="2800" b="1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98268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ls as seen on a microscope">
            <a:extLst>
              <a:ext uri="{FF2B5EF4-FFF2-40B4-BE49-F238E27FC236}">
                <a16:creationId xmlns:a16="http://schemas.microsoft.com/office/drawing/2014/main" id="{296CBC42-A4BB-BAD5-7BF0-E413F5A71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6801" b="81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6D0013-8143-76EF-F06F-ECB72ACBE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>
                <a:ln w="15875">
                  <a:solidFill>
                    <a:srgbClr val="FFFFFF"/>
                  </a:solidFill>
                </a:ln>
                <a:latin typeface="Times New Roman"/>
                <a:cs typeface="Times New Roman"/>
              </a:rPr>
              <a:t>What is Nano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B243B-A211-5E5A-B30D-9E3D19A3E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sz="2800" b="1" i="1" dirty="0">
                <a:latin typeface="Times New Roman"/>
                <a:cs typeface="Times New Roman"/>
              </a:rPr>
              <a:t>Is defined as any material that has unique or novel properties , due to the nanoscale structuring.</a:t>
            </a:r>
            <a:endParaRPr lang="en-US" sz="2800" b="1" i="1">
              <a:latin typeface="Avenir Next LT Pro"/>
              <a:cs typeface="Times New Roman"/>
            </a:endParaRPr>
          </a:p>
          <a:p>
            <a:pPr>
              <a:buClr>
                <a:srgbClr val="8AD0D6"/>
              </a:buClr>
              <a:buFont typeface="Wingdings" panose="020B0604020202020204" pitchFamily="34" charset="0"/>
              <a:buChar char="Ø"/>
            </a:pPr>
            <a:r>
              <a:rPr lang="en-US" sz="2800" b="1" i="1" dirty="0">
                <a:latin typeface="Times New Roman"/>
                <a:cs typeface="Times New Roman"/>
              </a:rPr>
              <a:t>These are formed by incorporation or structuring of nanoparticles.</a:t>
            </a:r>
          </a:p>
          <a:p>
            <a:pPr>
              <a:buClr>
                <a:srgbClr val="8AD0D6"/>
              </a:buClr>
              <a:buFont typeface="Wingdings" panose="020B0604020202020204" pitchFamily="34" charset="0"/>
              <a:buChar char="Ø"/>
            </a:pPr>
            <a:r>
              <a:rPr lang="en-US" sz="2800" b="1" i="1" dirty="0">
                <a:latin typeface="Times New Roman"/>
                <a:cs typeface="Times New Roman"/>
              </a:rPr>
              <a:t>They are subdivided into nanocrystals ,nano powders &amp; nanotubes.</a:t>
            </a:r>
          </a:p>
          <a:p>
            <a:pPr>
              <a:buClr>
                <a:srgbClr val="8AD0D6"/>
              </a:buClr>
              <a:buFont typeface="Wingdings" panose="020B0604020202020204" pitchFamily="34" charset="0"/>
              <a:buChar char="Ø"/>
            </a:pPr>
            <a:r>
              <a:rPr lang="en-US" sz="2800" b="1" i="1" dirty="0">
                <a:latin typeface="Times New Roman"/>
                <a:cs typeface="Times New Roman"/>
              </a:rPr>
              <a:t>A sequence of nanoscale of C60 atoms arranged in a long thin cylindrical structure.</a:t>
            </a:r>
          </a:p>
          <a:p>
            <a:pPr marL="0" indent="0">
              <a:buClr>
                <a:srgbClr val="8AD0D6"/>
              </a:buClr>
              <a:buNone/>
            </a:pPr>
            <a:endParaRPr lang="en-US" sz="2800" b="1" i="1" dirty="0">
              <a:latin typeface="Times New Roman"/>
              <a:cs typeface="Times New Roman"/>
            </a:endParaRPr>
          </a:p>
          <a:p>
            <a:pPr>
              <a:buClr>
                <a:srgbClr val="8AD0D6"/>
              </a:buClr>
              <a:buFont typeface="Wingdings" panose="020B0604020202020204" pitchFamily="34" charset="0"/>
              <a:buChar char="Ø"/>
            </a:pPr>
            <a:endParaRPr lang="en-US" sz="2800" b="1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7269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46FC3-F14B-09F1-F3CC-69B5A887B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i="1" kern="1200">
                <a:latin typeface="Times New Roman"/>
                <a:cs typeface="Times New Roman"/>
              </a:rPr>
              <a:t>Nano Material Characterist</a:t>
            </a:r>
            <a:r>
              <a:rPr lang="en-US" b="0" i="0" kern="1200">
                <a:latin typeface="+mj-lt"/>
                <a:ea typeface="+mj-ea"/>
                <a:cs typeface="+mj-cs"/>
              </a:rPr>
              <a:t>i</a:t>
            </a:r>
            <a:r>
              <a:rPr lang="en-US" b="1" i="1" kern="1200">
                <a:latin typeface="Times New Roman"/>
                <a:cs typeface="Times New Roman"/>
              </a:rPr>
              <a:t>cs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1BE3C1B-A7A5-3137-97C6-5DF3A96F9C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9330715"/>
              </p:ext>
            </p:extLst>
          </p:nvPr>
        </p:nvGraphicFramePr>
        <p:xfrm>
          <a:off x="1582649" y="2237362"/>
          <a:ext cx="7531277" cy="4046708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{2D5ABB26-0587-4C30-8999-92F81FD0307C}</a:tableStyleId>
              </a:tblPr>
              <a:tblGrid>
                <a:gridCol w="3317410">
                  <a:extLst>
                    <a:ext uri="{9D8B030D-6E8A-4147-A177-3AD203B41FA5}">
                      <a16:colId xmlns:a16="http://schemas.microsoft.com/office/drawing/2014/main" val="404083590"/>
                    </a:ext>
                  </a:extLst>
                </a:gridCol>
                <a:gridCol w="4213867">
                  <a:extLst>
                    <a:ext uri="{9D8B030D-6E8A-4147-A177-3AD203B41FA5}">
                      <a16:colId xmlns:a16="http://schemas.microsoft.com/office/drawing/2014/main" val="3151658268"/>
                    </a:ext>
                  </a:extLst>
                </a:gridCol>
              </a:tblGrid>
              <a:tr h="446206">
                <a:tc>
                  <a:txBody>
                    <a:bodyPr/>
                    <a:lstStyle/>
                    <a:p>
                      <a:r>
                        <a:rPr lang="en-US" sz="1700" b="0" i="1" u="sng" cap="none" spc="0">
                          <a:solidFill>
                            <a:schemeClr val="bg1"/>
                          </a:solidFill>
                          <a:latin typeface="Times New Roman"/>
                        </a:rPr>
                        <a:t>Category Of Nanomaterials</a:t>
                      </a:r>
                    </a:p>
                  </a:txBody>
                  <a:tcPr marL="73154" marR="73154" marT="117988" marB="3657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0" i="1" u="sng" cap="none" spc="0">
                          <a:solidFill>
                            <a:schemeClr val="bg1"/>
                          </a:solidFill>
                          <a:latin typeface="Times New Roman"/>
                        </a:rPr>
                        <a:t>Example</a:t>
                      </a:r>
                    </a:p>
                  </a:txBody>
                  <a:tcPr marL="73154" marR="73154" marT="117988" marB="3657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1381949"/>
                  </a:ext>
                </a:extLst>
              </a:tr>
              <a:tr h="1227386">
                <a:tc>
                  <a:txBody>
                    <a:bodyPr/>
                    <a:lstStyle/>
                    <a:p>
                      <a:r>
                        <a:rPr lang="en-US" sz="1700" b="1" i="1" cap="none" spc="0">
                          <a:solidFill>
                            <a:schemeClr val="tx1"/>
                          </a:solidFill>
                          <a:latin typeface="Times New Roman"/>
                        </a:rPr>
                        <a:t>One –Dimensional Nanomaterials</a:t>
                      </a:r>
                    </a:p>
                  </a:txBody>
                  <a:tcPr marL="73154" marR="73154" marT="117988" marB="36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i="1" cap="none" spc="0">
                          <a:solidFill>
                            <a:schemeClr val="tx1"/>
                          </a:solidFill>
                          <a:latin typeface="Times New Roman"/>
                        </a:rPr>
                        <a:t>Layers ,multilayers ,thin films  platelets &amp; surface coating.</a:t>
                      </a:r>
                    </a:p>
                    <a:p>
                      <a:pPr lvl="0">
                        <a:buNone/>
                      </a:pPr>
                      <a:r>
                        <a:rPr lang="en-US" sz="1700" b="1" i="1" cap="none" spc="0">
                          <a:solidFill>
                            <a:schemeClr val="tx1"/>
                          </a:solidFill>
                          <a:latin typeface="Times New Roman"/>
                        </a:rPr>
                        <a:t>They have been developed &amp; user for decades ,particularly in the  electronics industry.</a:t>
                      </a:r>
                    </a:p>
                  </a:txBody>
                  <a:tcPr marL="73154" marR="73154" marT="117988" marB="36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725211"/>
                  </a:ext>
                </a:extLst>
              </a:tr>
              <a:tr h="2373116">
                <a:tc>
                  <a:txBody>
                    <a:bodyPr/>
                    <a:lstStyle/>
                    <a:p>
                      <a:r>
                        <a:rPr lang="en-US" sz="1500" b="1" i="1" cap="none" spc="0">
                          <a:solidFill>
                            <a:schemeClr val="tx1"/>
                          </a:solidFill>
                          <a:latin typeface="Times New Roman"/>
                        </a:rPr>
                        <a:t>Two – Dimensional Nanomaterials</a:t>
                      </a:r>
                    </a:p>
                    <a:p>
                      <a:pPr lvl="0">
                        <a:buNone/>
                      </a:pPr>
                      <a:endParaRPr lang="en-US" sz="1500" b="1" i="1" cap="none" spc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endParaRPr lang="en-US" sz="1500" b="1" i="1" cap="none" spc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r>
                        <a:rPr lang="en-US" sz="1700" b="1" i="1" cap="none" spc="0">
                          <a:solidFill>
                            <a:schemeClr val="tx1"/>
                          </a:solidFill>
                          <a:latin typeface="Times New Roman"/>
                        </a:rPr>
                        <a:t>Three –Dimensional </a:t>
                      </a:r>
                    </a:p>
                    <a:p>
                      <a:pPr lvl="0">
                        <a:buNone/>
                      </a:pPr>
                      <a:r>
                        <a:rPr lang="en-US" sz="1700" b="1" i="1" cap="none" spc="0">
                          <a:solidFill>
                            <a:schemeClr val="tx1"/>
                          </a:solidFill>
                          <a:latin typeface="Times New Roman"/>
                        </a:rPr>
                        <a:t>Nanomaterials</a:t>
                      </a:r>
                    </a:p>
                    <a:p>
                      <a:pPr lvl="0">
                        <a:buNone/>
                      </a:pPr>
                      <a:endParaRPr lang="en-US" sz="1700" b="1" i="1" cap="none" spc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endParaRPr lang="en-US" sz="1500" b="1" i="1" cap="none" spc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endParaRPr lang="en-US" sz="1500" b="1" i="1" cap="none" spc="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 marL="73154" marR="73154" marT="117988" marB="36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1" cap="none" spc="0">
                          <a:solidFill>
                            <a:schemeClr val="tx1"/>
                          </a:solidFill>
                          <a:latin typeface="Times New Roman"/>
                        </a:rPr>
                        <a:t>Nanowires ,nano fibers made  from a variety of element other than carbon, nanotubes &amp; a subset of this group, carbon  nanotubes.</a:t>
                      </a:r>
                    </a:p>
                    <a:p>
                      <a:pPr lvl="0">
                        <a:buNone/>
                      </a:pPr>
                      <a:endParaRPr lang="en-US" sz="1500" b="1" i="1" cap="none" spc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r>
                        <a:rPr lang="en-US" sz="2100" b="1" i="1" cap="none" spc="0">
                          <a:solidFill>
                            <a:schemeClr val="tx1"/>
                          </a:solidFill>
                          <a:latin typeface="Times New Roman"/>
                        </a:rPr>
                        <a:t>It is known as nanoparticles &amp; include  precipitates ,colloids &amp; quantum dots  &amp; Nanocrystalline materials.</a:t>
                      </a:r>
                    </a:p>
                  </a:txBody>
                  <a:tcPr marL="73154" marR="73154" marT="117988" marB="3657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2185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75109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Ion</vt:lpstr>
      <vt:lpstr>Gandhi Institute of Science and Technology  Kholiguda ,Rayagada,Odisha   Seminar : NanoTechnology</vt:lpstr>
      <vt:lpstr>PowerPoint Presentation</vt:lpstr>
      <vt:lpstr>Introduction to Nano Technology</vt:lpstr>
      <vt:lpstr>Origins of Nano Technology  </vt:lpstr>
      <vt:lpstr>Definition of Nanotechnology</vt:lpstr>
      <vt:lpstr>How Small Is Nano Scale?</vt:lpstr>
      <vt:lpstr>Why Nano Technology?</vt:lpstr>
      <vt:lpstr>What is Nano material</vt:lpstr>
      <vt:lpstr>Nano Material Characteristics</vt:lpstr>
      <vt:lpstr>Various products in Nanotechnology</vt:lpstr>
      <vt:lpstr>Applications Of Nanotechnology</vt:lpstr>
      <vt:lpstr>Applications Of Carbon Nano Tubes</vt:lpstr>
      <vt:lpstr>Nanobots </vt:lpstr>
      <vt:lpstr>PowerPoint Presentation</vt:lpstr>
      <vt:lpstr>Applications Of Nanotechnology</vt:lpstr>
      <vt:lpstr>Nano Technology in Drugs(Cancer)</vt:lpstr>
      <vt:lpstr>NANO Technology in Mobiles</vt:lpstr>
      <vt:lpstr>NANO TECHNOLOGY IN ELECTRONICS</vt:lpstr>
      <vt:lpstr>NANO TECHNOLOGY IN COMPUTERS</vt:lpstr>
      <vt:lpstr>Advantages of using Carbon Nanotubes</vt:lpstr>
      <vt:lpstr>Nano Technology In India</vt:lpstr>
      <vt:lpstr>Possibilities for  the Future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891</cp:revision>
  <dcterms:created xsi:type="dcterms:W3CDTF">2023-01-28T13:22:32Z</dcterms:created>
  <dcterms:modified xsi:type="dcterms:W3CDTF">2023-01-31T02:23:22Z</dcterms:modified>
</cp:coreProperties>
</file>

<file path=docProps/thumbnail.jpeg>
</file>